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08" r:id="rId2"/>
    <p:sldId id="271" r:id="rId3"/>
    <p:sldId id="282" r:id="rId4"/>
    <p:sldId id="283" r:id="rId5"/>
    <p:sldId id="284" r:id="rId6"/>
    <p:sldId id="285" r:id="rId7"/>
    <p:sldId id="286" r:id="rId8"/>
    <p:sldId id="287" r:id="rId9"/>
    <p:sldId id="296" r:id="rId10"/>
    <p:sldId id="294" r:id="rId11"/>
    <p:sldId id="289" r:id="rId12"/>
    <p:sldId id="295" r:id="rId13"/>
    <p:sldId id="301" r:id="rId14"/>
    <p:sldId id="299" r:id="rId15"/>
    <p:sldId id="309" r:id="rId16"/>
    <p:sldId id="297" r:id="rId17"/>
    <p:sldId id="298" r:id="rId18"/>
    <p:sldId id="293" r:id="rId19"/>
    <p:sldId id="290" r:id="rId20"/>
    <p:sldId id="302" r:id="rId21"/>
    <p:sldId id="303" r:id="rId22"/>
    <p:sldId id="304" r:id="rId23"/>
    <p:sldId id="305" r:id="rId24"/>
    <p:sldId id="307" r:id="rId25"/>
    <p:sldId id="311" r:id="rId26"/>
    <p:sldId id="310" r:id="rId27"/>
    <p:sldId id="280"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99"/>
    <a:srgbClr val="B89367"/>
    <a:srgbClr val="D4AD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4"/>
    <p:restoredTop sz="94643"/>
  </p:normalViewPr>
  <p:slideViewPr>
    <p:cSldViewPr snapToGrid="0" snapToObjects="1">
      <p:cViewPr varScale="1">
        <p:scale>
          <a:sx n="73" d="100"/>
          <a:sy n="73" d="100"/>
        </p:scale>
        <p:origin x="9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27DE9-DA26-4A4C-A456-B5B63C5D947D}" type="datetimeFigureOut">
              <a:rPr lang="en-IE" smtClean="0"/>
              <a:t>28/03/2018</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69918-5080-D94F-9025-CB32458F4A89}" type="slidenum">
              <a:rPr lang="en-IE" smtClean="0"/>
              <a:t>‹#›</a:t>
            </a:fld>
            <a:endParaRPr lang="en-IE"/>
          </a:p>
        </p:txBody>
      </p:sp>
    </p:spTree>
    <p:extLst>
      <p:ext uri="{BB962C8B-B14F-4D97-AF65-F5344CB8AC3E}">
        <p14:creationId xmlns:p14="http://schemas.microsoft.com/office/powerpoint/2010/main" val="66178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299455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92302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23192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3030758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87818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414340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429448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209333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284351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105654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73EFD9-BD93-E741-8F1C-461A3D2F7DA2}" type="datetimeFigureOut">
              <a:rPr lang="en-US" smtClean="0"/>
              <a:t>3/28/2018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75732F-4CF7-0C4C-8428-FCC32A120FEF}" type="slidenum">
              <a:rPr lang="en-US" smtClean="0"/>
              <a:t>‹#›</a:t>
            </a:fld>
            <a:endParaRPr lang="en-US"/>
          </a:p>
        </p:txBody>
      </p:sp>
    </p:spTree>
    <p:extLst>
      <p:ext uri="{BB962C8B-B14F-4D97-AF65-F5344CB8AC3E}">
        <p14:creationId xmlns:p14="http://schemas.microsoft.com/office/powerpoint/2010/main" val="179018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21067"/>
            <a:ext cx="8229600" cy="379944"/>
          </a:xfrm>
          <a:prstGeom prst="rect">
            <a:avLst/>
          </a:prstGeom>
        </p:spPr>
        <p:txBody>
          <a:bodyPr vert="horz" lIns="91440" tIns="45720" rIns="91440" bIns="45720" rtlCol="0" anchor="ctr">
            <a:noAutofit/>
          </a:bodyPr>
          <a:lstStyle/>
          <a:p>
            <a:r>
              <a:rPr lang="es-ES_tradnl" dirty="0"/>
              <a:t>CLICK TO EDIT MASTER TITLE STYLE</a:t>
            </a:r>
            <a:endParaRPr lang="en-US" dirty="0"/>
          </a:p>
        </p:txBody>
      </p:sp>
      <p:sp>
        <p:nvSpPr>
          <p:cNvPr id="3" name="Text Placeholder 2"/>
          <p:cNvSpPr>
            <a:spLocks noGrp="1"/>
          </p:cNvSpPr>
          <p:nvPr>
            <p:ph type="body" idx="1"/>
          </p:nvPr>
        </p:nvSpPr>
        <p:spPr>
          <a:xfrm>
            <a:off x="457200" y="1437360"/>
            <a:ext cx="8229600" cy="4525963"/>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153728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000" b="0" i="0" kern="1200">
          <a:solidFill>
            <a:srgbClr val="B89367"/>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5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conexim.i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46567" y="2519987"/>
            <a:ext cx="8420986" cy="1275835"/>
          </a:xfrm>
        </p:spPr>
        <p:txBody>
          <a:bodyPr anchor="t" anchorCtr="0"/>
          <a:lstStyle/>
          <a:p>
            <a:r>
              <a:rPr lang="en-US" sz="1800" b="1" i="1" dirty="0"/>
              <a:t>THE IMPLICATIONS / APPLICATION / OPPORTUNITIES OF PRIPPs / KIDS </a:t>
            </a:r>
            <a:br>
              <a:rPr lang="en-IE" dirty="0"/>
            </a:br>
            <a:br>
              <a:rPr lang="en-IE" dirty="0"/>
            </a:br>
            <a:r>
              <a:rPr lang="en-IE" sz="1300" b="1" dirty="0"/>
              <a:t>BILL CASEY, </a:t>
            </a:r>
            <a:r>
              <a:rPr lang="en-IE" sz="1300" dirty="0"/>
              <a:t>DIRECTOR OF FINANCIAL ADVISOR SERVICES, CONEXIM</a:t>
            </a:r>
            <a:br>
              <a:rPr lang="en-IE" sz="1300" dirty="0"/>
            </a:br>
            <a:br>
              <a:rPr lang="en-IE" sz="1300" dirty="0"/>
            </a:br>
            <a:r>
              <a:rPr lang="en-IE" sz="1300" dirty="0"/>
              <a:t>28</a:t>
            </a:r>
            <a:r>
              <a:rPr lang="en-IE" sz="1300" baseline="30000" dirty="0"/>
              <a:t>TH</a:t>
            </a:r>
            <a:r>
              <a:rPr lang="en-IE" sz="1300" dirty="0"/>
              <a:t> MARCH 2018</a:t>
            </a:r>
          </a:p>
        </p:txBody>
      </p:sp>
    </p:spTree>
    <p:extLst>
      <p:ext uri="{BB962C8B-B14F-4D97-AF65-F5344CB8AC3E}">
        <p14:creationId xmlns:p14="http://schemas.microsoft.com/office/powerpoint/2010/main" val="99743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F483-CFED-45F4-A805-C830F930004B}"/>
              </a:ext>
            </a:extLst>
          </p:cNvPr>
          <p:cNvSpPr>
            <a:spLocks noGrp="1"/>
          </p:cNvSpPr>
          <p:nvPr>
            <p:ph type="title"/>
          </p:nvPr>
        </p:nvSpPr>
        <p:spPr/>
        <p:txBody>
          <a:bodyPr/>
          <a:lstStyle/>
          <a:p>
            <a:r>
              <a:rPr lang="en-IE" dirty="0"/>
              <a:t>Zurich</a:t>
            </a:r>
          </a:p>
        </p:txBody>
      </p:sp>
      <p:pic>
        <p:nvPicPr>
          <p:cNvPr id="4" name="Picture 3">
            <a:extLst>
              <a:ext uri="{FF2B5EF4-FFF2-40B4-BE49-F238E27FC236}">
                <a16:creationId xmlns:a16="http://schemas.microsoft.com/office/drawing/2014/main" id="{D482AF55-0AC5-46E6-9CCD-CDA9D116D803}"/>
              </a:ext>
            </a:extLst>
          </p:cNvPr>
          <p:cNvPicPr>
            <a:picLocks noChangeAspect="1"/>
          </p:cNvPicPr>
          <p:nvPr/>
        </p:nvPicPr>
        <p:blipFill>
          <a:blip r:embed="rId2"/>
          <a:stretch>
            <a:fillRect/>
          </a:stretch>
        </p:blipFill>
        <p:spPr>
          <a:xfrm>
            <a:off x="2604168" y="1405908"/>
            <a:ext cx="5465412" cy="50406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3" y="1405908"/>
            <a:ext cx="1277087" cy="770401"/>
          </a:xfrm>
          <a:prstGeom prst="rect">
            <a:avLst/>
          </a:prstGeom>
        </p:spPr>
      </p:pic>
    </p:spTree>
    <p:extLst>
      <p:ext uri="{BB962C8B-B14F-4D97-AF65-F5344CB8AC3E}">
        <p14:creationId xmlns:p14="http://schemas.microsoft.com/office/powerpoint/2010/main" val="378133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18268493"/>
              </p:ext>
            </p:extLst>
          </p:nvPr>
        </p:nvGraphicFramePr>
        <p:xfrm>
          <a:off x="485775" y="2681206"/>
          <a:ext cx="8104188" cy="2413884"/>
        </p:xfrm>
        <a:graphic>
          <a:graphicData uri="http://schemas.openxmlformats.org/drawingml/2006/table">
            <a:tbl>
              <a:tblPr/>
              <a:tblGrid>
                <a:gridCol w="2184400">
                  <a:extLst>
                    <a:ext uri="{9D8B030D-6E8A-4147-A177-3AD203B41FA5}">
                      <a16:colId xmlns:a16="http://schemas.microsoft.com/office/drawing/2014/main" val="20000"/>
                    </a:ext>
                  </a:extLst>
                </a:gridCol>
                <a:gridCol w="1131888">
                  <a:extLst>
                    <a:ext uri="{9D8B030D-6E8A-4147-A177-3AD203B41FA5}">
                      <a16:colId xmlns:a16="http://schemas.microsoft.com/office/drawing/2014/main" val="20001"/>
                    </a:ext>
                  </a:extLst>
                </a:gridCol>
                <a:gridCol w="909637">
                  <a:extLst>
                    <a:ext uri="{9D8B030D-6E8A-4147-A177-3AD203B41FA5}">
                      <a16:colId xmlns:a16="http://schemas.microsoft.com/office/drawing/2014/main" val="20002"/>
                    </a:ext>
                  </a:extLst>
                </a:gridCol>
                <a:gridCol w="755650">
                  <a:extLst>
                    <a:ext uri="{9D8B030D-6E8A-4147-A177-3AD203B41FA5}">
                      <a16:colId xmlns:a16="http://schemas.microsoft.com/office/drawing/2014/main" val="20003"/>
                    </a:ext>
                  </a:extLst>
                </a:gridCol>
                <a:gridCol w="947738">
                  <a:extLst>
                    <a:ext uri="{9D8B030D-6E8A-4147-A177-3AD203B41FA5}">
                      <a16:colId xmlns:a16="http://schemas.microsoft.com/office/drawing/2014/main" val="20004"/>
                    </a:ext>
                  </a:extLst>
                </a:gridCol>
                <a:gridCol w="958850">
                  <a:extLst>
                    <a:ext uri="{9D8B030D-6E8A-4147-A177-3AD203B41FA5}">
                      <a16:colId xmlns:a16="http://schemas.microsoft.com/office/drawing/2014/main" val="20005"/>
                    </a:ext>
                  </a:extLst>
                </a:gridCol>
                <a:gridCol w="1216025">
                  <a:extLst>
                    <a:ext uri="{9D8B030D-6E8A-4147-A177-3AD203B41FA5}">
                      <a16:colId xmlns:a16="http://schemas.microsoft.com/office/drawing/2014/main" val="20006"/>
                    </a:ext>
                  </a:extLst>
                </a:gridCol>
              </a:tblGrid>
              <a:tr h="509588">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Dimensional - World Allocation 60/40</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Entry Cost</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Annual Custody</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Ongoing Charge</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Transaction costs</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Annual Trail</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200" b="1" i="0" u="none" strike="noStrike" cap="none" normalizeH="0" baseline="0" dirty="0">
                          <a:ln>
                            <a:noFill/>
                          </a:ln>
                          <a:solidFill>
                            <a:schemeClr val="bg1"/>
                          </a:solidFill>
                          <a:effectLst/>
                          <a:latin typeface="Calibri" charset="0"/>
                        </a:rPr>
                        <a:t>Total ongoing cost pa</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89367"/>
                    </a:solidFill>
                  </a:tcPr>
                </a:tc>
                <a:extLst>
                  <a:ext uri="{0D108BD9-81ED-4DB2-BD59-A6C34878D82A}">
                    <a16:rowId xmlns:a16="http://schemas.microsoft.com/office/drawing/2014/main" val="10000"/>
                  </a:ext>
                </a:extLst>
              </a:tr>
              <a:tr h="619517">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rgbClr val="000000"/>
                          </a:solidFill>
                          <a:effectLst/>
                          <a:latin typeface="Calibri" charset="0"/>
                        </a:rPr>
                        <a:t>Life Co Investment Bond*</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Calibri" charset="0"/>
                        </a:rPr>
                        <a:t>Various (1% life levy + allocation / commission)</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bg-BG" altLang="x-none" sz="1100" b="0" i="0" u="none" strike="noStrike" cap="none" normalizeH="0" baseline="0" dirty="0" err="1">
                          <a:ln>
                            <a:noFill/>
                          </a:ln>
                          <a:solidFill>
                            <a:srgbClr val="000000"/>
                          </a:solidFill>
                          <a:effectLst/>
                          <a:latin typeface="Calibri" charset="0"/>
                        </a:rPr>
                        <a:t>n</a:t>
                      </a:r>
                      <a:r>
                        <a:rPr kumimoji="0" lang="bg-BG" altLang="x-none" sz="1100" b="0" i="0" u="none" strike="noStrike" cap="none" normalizeH="0" baseline="0" dirty="0">
                          <a:ln>
                            <a:noFill/>
                          </a:ln>
                          <a:solidFill>
                            <a:srgbClr val="000000"/>
                          </a:solidFill>
                          <a:effectLst/>
                          <a:latin typeface="Calibri" charset="0"/>
                        </a:rPr>
                        <a:t>/</a:t>
                      </a:r>
                      <a:r>
                        <a:rPr kumimoji="0" lang="bg-BG" altLang="x-none" sz="1100" b="0" i="0" u="none" strike="noStrike" cap="none" normalizeH="0" baseline="0" dirty="0" err="1">
                          <a:ln>
                            <a:noFill/>
                          </a:ln>
                          <a:solidFill>
                            <a:srgbClr val="000000"/>
                          </a:solidFill>
                          <a:effectLst/>
                          <a:latin typeface="Calibri" charset="0"/>
                        </a:rPr>
                        <a:t>a</a:t>
                      </a:r>
                      <a:endParaRPr kumimoji="0" lang="bg-BG" altLang="x-none" sz="1100" b="0" i="0" u="none" strike="noStrike" cap="none" normalizeH="0" baseline="0" dirty="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x-none" sz="1100" b="0" i="0" u="none" strike="noStrike" cap="none" normalizeH="0" baseline="0" dirty="0">
                          <a:ln>
                            <a:noFill/>
                          </a:ln>
                          <a:solidFill>
                            <a:srgbClr val="000000"/>
                          </a:solidFill>
                          <a:effectLst/>
                          <a:latin typeface="Calibri" charset="0"/>
                        </a:rPr>
                        <a:t>2.09%</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x-none" sz="1100" b="0" i="0" u="none" strike="noStrike" cap="none" normalizeH="0" baseline="0" dirty="0">
                          <a:ln>
                            <a:noFill/>
                          </a:ln>
                          <a:solidFill>
                            <a:srgbClr val="000000"/>
                          </a:solidFill>
                          <a:effectLst/>
                          <a:latin typeface="Calibri" charset="0"/>
                        </a:rPr>
                        <a:t>0.02%</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rgbClr val="000000"/>
                          </a:solidFill>
                          <a:effectLst/>
                          <a:latin typeface="Calibri" charset="0"/>
                        </a:rPr>
                        <a:t>(0.50% inc in Ongoing charge)</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hr-HR" altLang="x-none" sz="1100" b="0" i="0" u="none" strike="noStrike" cap="none" normalizeH="0" baseline="0">
                          <a:ln>
                            <a:noFill/>
                          </a:ln>
                          <a:solidFill>
                            <a:srgbClr val="000000"/>
                          </a:solidFill>
                          <a:effectLst/>
                          <a:latin typeface="Calibri" charset="0"/>
                        </a:rPr>
                        <a:t>2.11%</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rgbClr val="000000"/>
                          </a:solidFill>
                          <a:effectLst/>
                          <a:latin typeface="Calibri" charset="0"/>
                        </a:rPr>
                        <a:t>Conexim Personal Account</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x-none" sz="1100" b="0" i="0" u="none" strike="noStrike" cap="none" normalizeH="0" baseline="0">
                          <a:ln>
                            <a:noFill/>
                          </a:ln>
                          <a:solidFill>
                            <a:srgbClr val="000000"/>
                          </a:solidFill>
                          <a:effectLst/>
                          <a:latin typeface="Calibri" charset="0"/>
                        </a:rPr>
                        <a:t>0%</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x-none" sz="1100" b="0" i="0" u="none" strike="noStrike" cap="none" normalizeH="0" baseline="0">
                          <a:ln>
                            <a:noFill/>
                          </a:ln>
                          <a:solidFill>
                            <a:srgbClr val="000000"/>
                          </a:solidFill>
                          <a:effectLst/>
                          <a:latin typeface="Calibri" charset="0"/>
                        </a:rPr>
                        <a:t>0.30%</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x-none" sz="1100" b="0" i="0" u="none" strike="noStrike" cap="none" normalizeH="0" baseline="0">
                          <a:ln>
                            <a:noFill/>
                          </a:ln>
                          <a:solidFill>
                            <a:srgbClr val="000000"/>
                          </a:solidFill>
                          <a:effectLst/>
                          <a:latin typeface="Calibri" charset="0"/>
                        </a:rPr>
                        <a:t>0.47%</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x-none" sz="1100" b="0" i="0" u="none" strike="noStrike" cap="none" normalizeH="0" baseline="0">
                          <a:ln>
                            <a:noFill/>
                          </a:ln>
                          <a:solidFill>
                            <a:srgbClr val="000000"/>
                          </a:solidFill>
                          <a:effectLst/>
                          <a:latin typeface="Calibri" charset="0"/>
                        </a:rPr>
                        <a:t>0.02%</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nb-NO" altLang="x-none" sz="1100" b="0" i="0" u="none" strike="noStrike" cap="none" normalizeH="0" baseline="0">
                          <a:ln>
                            <a:noFill/>
                          </a:ln>
                          <a:solidFill>
                            <a:srgbClr val="000000"/>
                          </a:solidFill>
                          <a:effectLst/>
                          <a:latin typeface="Calibri" charset="0"/>
                        </a:rPr>
                        <a:t>0.50%</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pt-BR" altLang="x-none" sz="1100" b="0" i="0" u="none" strike="noStrike" cap="none" normalizeH="0" baseline="0">
                          <a:ln>
                            <a:noFill/>
                          </a:ln>
                          <a:solidFill>
                            <a:srgbClr val="000000"/>
                          </a:solidFill>
                          <a:effectLst/>
                          <a:latin typeface="Calibri" charset="0"/>
                        </a:rPr>
                        <a:t>1.29%</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419100">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dirty="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9100">
                <a:tc gridSpan="2">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x-none" sz="1100" b="0" i="0" u="none" strike="noStrike" cap="none" normalizeH="0" baseline="0" dirty="0">
                          <a:ln>
                            <a:noFill/>
                          </a:ln>
                          <a:solidFill>
                            <a:srgbClr val="000000"/>
                          </a:solidFill>
                          <a:effectLst/>
                          <a:latin typeface="Calibri" charset="0"/>
                        </a:rPr>
                        <a:t>*Based on 100% allocation and AMC of 1.5%</a:t>
                      </a: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IE"/>
                    </a:p>
                  </a:txBody>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1300">
                          <a:solidFill>
                            <a:schemeClr val="tx1"/>
                          </a:solidFill>
                          <a:latin typeface="Arial" charset="0"/>
                          <a:ea typeface="Arial" charset="0"/>
                          <a:cs typeface="Arial" charset="0"/>
                        </a:defRPr>
                      </a:lvl1pPr>
                      <a:lvl2pPr marL="742950" indent="-285750">
                        <a:spcBef>
                          <a:spcPct val="20000"/>
                        </a:spcBef>
                        <a:buFont typeface="Arial" charset="0"/>
                        <a:defRPr sz="1000">
                          <a:solidFill>
                            <a:schemeClr val="tx1"/>
                          </a:solidFill>
                          <a:latin typeface="Arial" charset="0"/>
                          <a:ea typeface="Arial" charset="0"/>
                          <a:cs typeface="Arial" charset="0"/>
                        </a:defRPr>
                      </a:lvl2pPr>
                      <a:lvl3pPr marL="1143000" indent="-228600">
                        <a:spcBef>
                          <a:spcPct val="20000"/>
                        </a:spcBef>
                        <a:buFont typeface="Arial" charset="0"/>
                        <a:defRPr sz="1000">
                          <a:solidFill>
                            <a:schemeClr val="tx1"/>
                          </a:solidFill>
                          <a:latin typeface="Arial" charset="0"/>
                          <a:ea typeface="Arial" charset="0"/>
                          <a:cs typeface="Arial" charset="0"/>
                        </a:defRPr>
                      </a:lvl3pPr>
                      <a:lvl4pPr marL="1600200" indent="-228600">
                        <a:spcBef>
                          <a:spcPct val="20000"/>
                        </a:spcBef>
                        <a:buFont typeface="Arial" charset="0"/>
                        <a:defRPr sz="1000">
                          <a:solidFill>
                            <a:schemeClr val="tx1"/>
                          </a:solidFill>
                          <a:latin typeface="Arial" charset="0"/>
                          <a:ea typeface="Arial" charset="0"/>
                          <a:cs typeface="Arial" charset="0"/>
                        </a:defRPr>
                      </a:lvl4pPr>
                      <a:lvl5pPr marL="2057400" indent="-228600">
                        <a:spcBef>
                          <a:spcPct val="20000"/>
                        </a:spcBef>
                        <a:buFont typeface="Arial" charset="0"/>
                        <a:defRPr sz="10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defRPr sz="1000">
                          <a:solidFill>
                            <a:schemeClr val="tx1"/>
                          </a:solidFill>
                          <a:latin typeface="Arial" charset="0"/>
                          <a:ea typeface="Arial" charset="0"/>
                          <a:cs typeface="Arial"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x-none" altLang="x-none" sz="1100" b="0" i="0" u="none" strike="noStrike" cap="none" normalizeH="0" baseline="0" dirty="0">
                        <a:ln>
                          <a:noFill/>
                        </a:ln>
                        <a:solidFill>
                          <a:srgbClr val="000000"/>
                        </a:solidFill>
                        <a:effectLst/>
                        <a:latin typeface="Calibri" charset="0"/>
                      </a:endParaRPr>
                    </a:p>
                  </a:txBody>
                  <a:tcPr marL="72004" marR="72004" marT="71976" marB="7197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itle 4"/>
          <p:cNvSpPr>
            <a:spLocks noGrp="1"/>
          </p:cNvSpPr>
          <p:nvPr>
            <p:ph type="title"/>
          </p:nvPr>
        </p:nvSpPr>
        <p:spPr>
          <a:xfrm>
            <a:off x="457200" y="521067"/>
            <a:ext cx="8229600" cy="379944"/>
          </a:xfrm>
        </p:spPr>
        <p:txBody>
          <a:bodyPr/>
          <a:lstStyle/>
          <a:p>
            <a:r>
              <a:rPr lang="en-IE" dirty="0"/>
              <a:t>Zurich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43" y="1405908"/>
            <a:ext cx="1277087" cy="770401"/>
          </a:xfrm>
          <a:prstGeom prst="rect">
            <a:avLst/>
          </a:prstGeom>
        </p:spPr>
      </p:pic>
    </p:spTree>
    <p:extLst>
      <p:ext uri="{BB962C8B-B14F-4D97-AF65-F5344CB8AC3E}">
        <p14:creationId xmlns:p14="http://schemas.microsoft.com/office/powerpoint/2010/main" val="65138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EAC7-3C6C-489E-8B4D-17807E3FB437}"/>
              </a:ext>
            </a:extLst>
          </p:cNvPr>
          <p:cNvSpPr>
            <a:spLocks noGrp="1"/>
          </p:cNvSpPr>
          <p:nvPr>
            <p:ph type="title"/>
          </p:nvPr>
        </p:nvSpPr>
        <p:spPr/>
        <p:txBody>
          <a:bodyPr/>
          <a:lstStyle/>
          <a:p>
            <a:r>
              <a:rPr lang="en-IE" dirty="0"/>
              <a:t>Zurich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43" y="1405908"/>
            <a:ext cx="1277087" cy="770401"/>
          </a:xfrm>
          <a:prstGeom prst="rect">
            <a:avLst/>
          </a:prstGeom>
        </p:spPr>
      </p:pic>
      <p:sp>
        <p:nvSpPr>
          <p:cNvPr id="6" name="TextBox 5">
            <a:extLst>
              <a:ext uri="{FF2B5EF4-FFF2-40B4-BE49-F238E27FC236}">
                <a16:creationId xmlns:a16="http://schemas.microsoft.com/office/drawing/2014/main" id="{775204EB-68A1-4D63-98E0-84A66C7B6520}"/>
              </a:ext>
            </a:extLst>
          </p:cNvPr>
          <p:cNvSpPr txBox="1"/>
          <p:nvPr/>
        </p:nvSpPr>
        <p:spPr>
          <a:xfrm>
            <a:off x="610163" y="2893771"/>
            <a:ext cx="7869462" cy="1200329"/>
          </a:xfrm>
          <a:prstGeom prst="rect">
            <a:avLst/>
          </a:prstGeom>
          <a:solidFill>
            <a:schemeClr val="bg1">
              <a:lumMod val="95000"/>
            </a:schemeClr>
          </a:solidFill>
        </p:spPr>
        <p:txBody>
          <a:bodyPr wrap="square" rtlCol="0">
            <a:spAutoFit/>
          </a:bodyPr>
          <a:lstStyle/>
          <a:p>
            <a:r>
              <a:rPr lang="en-IE" b="1" dirty="0">
                <a:solidFill>
                  <a:srgbClr val="005799"/>
                </a:solidFill>
              </a:rPr>
              <a:t>Queries</a:t>
            </a:r>
          </a:p>
          <a:p>
            <a:endParaRPr lang="en-IE" dirty="0"/>
          </a:p>
          <a:p>
            <a:r>
              <a:rPr lang="en-IE" dirty="0"/>
              <a:t>If you have any questions on our KID/SIDs and on comparing them with competitor products, please contact your Zurich Broker Consultant.</a:t>
            </a:r>
          </a:p>
        </p:txBody>
      </p:sp>
    </p:spTree>
    <p:extLst>
      <p:ext uri="{BB962C8B-B14F-4D97-AF65-F5344CB8AC3E}">
        <p14:creationId xmlns:p14="http://schemas.microsoft.com/office/powerpoint/2010/main" val="64924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E081-2EDB-416B-BC9F-151369A0E1B5}"/>
              </a:ext>
            </a:extLst>
          </p:cNvPr>
          <p:cNvSpPr>
            <a:spLocks noGrp="1"/>
          </p:cNvSpPr>
          <p:nvPr>
            <p:ph type="title"/>
          </p:nvPr>
        </p:nvSpPr>
        <p:spPr/>
        <p:txBody>
          <a:bodyPr/>
          <a:lstStyle/>
          <a:p>
            <a:r>
              <a:rPr lang="en-IE" dirty="0"/>
              <a:t>New Ireland</a:t>
            </a:r>
          </a:p>
        </p:txBody>
      </p:sp>
      <p:sp>
        <p:nvSpPr>
          <p:cNvPr id="3" name="Content Placeholder 2">
            <a:extLst>
              <a:ext uri="{FF2B5EF4-FFF2-40B4-BE49-F238E27FC236}">
                <a16:creationId xmlns:a16="http://schemas.microsoft.com/office/drawing/2014/main" id="{8A5ABB9C-9927-4BE1-9B45-714BF150CD1B}"/>
              </a:ext>
            </a:extLst>
          </p:cNvPr>
          <p:cNvSpPr>
            <a:spLocks noGrp="1"/>
          </p:cNvSpPr>
          <p:nvPr>
            <p:ph idx="1"/>
          </p:nvPr>
        </p:nvSpPr>
        <p:spPr>
          <a:xfrm>
            <a:off x="457200" y="2237461"/>
            <a:ext cx="8229600" cy="1991640"/>
          </a:xfrm>
        </p:spPr>
        <p:txBody>
          <a:bodyPr/>
          <a:lstStyle/>
          <a:p>
            <a:pPr>
              <a:buFont typeface="Wingdings" charset="2"/>
              <a:buChar char="§"/>
            </a:pPr>
            <a:r>
              <a:rPr lang="en-IE" sz="1800" dirty="0"/>
              <a:t>Brokers Ireland Compliance Update 6.3.18</a:t>
            </a:r>
          </a:p>
          <a:p>
            <a:pPr>
              <a:buFont typeface="Wingdings" charset="2"/>
              <a:buChar char="§"/>
            </a:pPr>
            <a:r>
              <a:rPr lang="en-IE" sz="1800" b="1" dirty="0">
                <a:solidFill>
                  <a:srgbClr val="002060"/>
                </a:solidFill>
              </a:rPr>
              <a:t>Costs/Charges </a:t>
            </a:r>
            <a:r>
              <a:rPr lang="en-IE" sz="1800" dirty="0">
                <a:solidFill>
                  <a:srgbClr val="002060"/>
                </a:solidFill>
              </a:rPr>
              <a:t>– Some product providers have adopted the approach of using the worst pricing scenario for the basis of the KID. This means that when you provide the KID, the cost outlined are not accurate for the client and overstate the possible costs/charges for the client. This is causing confusion for both the Broker and clients at the point of sale.</a:t>
            </a:r>
          </a:p>
          <a:p>
            <a:endParaRPr lang="en-IE" dirty="0"/>
          </a:p>
          <a:p>
            <a:endParaRPr lang="en-IE" dirty="0"/>
          </a:p>
          <a:p>
            <a:pPr marL="0" indent="0">
              <a:buNone/>
            </a:pPr>
            <a:endParaRPr lang="en-IE" dirty="0"/>
          </a:p>
        </p:txBody>
      </p:sp>
      <p:pic>
        <p:nvPicPr>
          <p:cNvPr id="6" name="Picture 5">
            <a:extLst>
              <a:ext uri="{FF2B5EF4-FFF2-40B4-BE49-F238E27FC236}">
                <a16:creationId xmlns:a16="http://schemas.microsoft.com/office/drawing/2014/main" id="{E4635951-3C12-4B9D-AAC7-BA6F18E9E4E7}"/>
              </a:ext>
            </a:extLst>
          </p:cNvPr>
          <p:cNvPicPr>
            <a:picLocks noChangeAspect="1"/>
          </p:cNvPicPr>
          <p:nvPr/>
        </p:nvPicPr>
        <p:blipFill>
          <a:blip r:embed="rId2"/>
          <a:stretch>
            <a:fillRect/>
          </a:stretch>
        </p:blipFill>
        <p:spPr>
          <a:xfrm>
            <a:off x="581025" y="4229101"/>
            <a:ext cx="3022600" cy="457200"/>
          </a:xfrm>
          <a:prstGeom prst="rect">
            <a:avLst/>
          </a:prstGeom>
        </p:spPr>
      </p:pic>
      <p:pic>
        <p:nvPicPr>
          <p:cNvPr id="2050" name="Picture 2" descr="image001">
            <a:extLst>
              <a:ext uri="{FF2B5EF4-FFF2-40B4-BE49-F238E27FC236}">
                <a16:creationId xmlns:a16="http://schemas.microsoft.com/office/drawing/2014/main" id="{2C1E2405-A803-4844-8992-29822D363E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61"/>
          <a:stretch/>
        </p:blipFill>
        <p:spPr bwMode="auto">
          <a:xfrm>
            <a:off x="297180" y="4817406"/>
            <a:ext cx="7493317" cy="92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7" y="1394478"/>
            <a:ext cx="2462379" cy="493543"/>
          </a:xfrm>
          <a:prstGeom prst="rect">
            <a:avLst/>
          </a:prstGeom>
        </p:spPr>
      </p:pic>
    </p:spTree>
    <p:extLst>
      <p:ext uri="{BB962C8B-B14F-4D97-AF65-F5344CB8AC3E}">
        <p14:creationId xmlns:p14="http://schemas.microsoft.com/office/powerpoint/2010/main" val="100895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4502-9C15-4B5D-A1A4-6CB9FBFC13D8}"/>
              </a:ext>
            </a:extLst>
          </p:cNvPr>
          <p:cNvSpPr>
            <a:spLocks noGrp="1"/>
          </p:cNvSpPr>
          <p:nvPr>
            <p:ph type="title"/>
          </p:nvPr>
        </p:nvSpPr>
        <p:spPr/>
        <p:txBody>
          <a:bodyPr/>
          <a:lstStyle/>
          <a:p>
            <a:r>
              <a:rPr lang="en-IE" dirty="0"/>
              <a:t>New Ireland</a:t>
            </a:r>
          </a:p>
        </p:txBody>
      </p:sp>
      <p:sp>
        <p:nvSpPr>
          <p:cNvPr id="3" name="Content Placeholder 2">
            <a:extLst>
              <a:ext uri="{FF2B5EF4-FFF2-40B4-BE49-F238E27FC236}">
                <a16:creationId xmlns:a16="http://schemas.microsoft.com/office/drawing/2014/main" id="{EBF19FAA-1005-4DC0-87A0-F9C74679B29F}"/>
              </a:ext>
            </a:extLst>
          </p:cNvPr>
          <p:cNvSpPr>
            <a:spLocks noGrp="1"/>
          </p:cNvSpPr>
          <p:nvPr>
            <p:ph idx="1"/>
          </p:nvPr>
        </p:nvSpPr>
        <p:spPr>
          <a:xfrm>
            <a:off x="457200" y="2682000"/>
            <a:ext cx="8229600" cy="2314890"/>
          </a:xfrm>
        </p:spPr>
        <p:txBody>
          <a:bodyPr>
            <a:noAutofit/>
          </a:bodyPr>
          <a:lstStyle/>
          <a:p>
            <a:pPr>
              <a:buFont typeface="Wingdings" charset="2"/>
              <a:buChar char="§"/>
            </a:pPr>
            <a:r>
              <a:rPr lang="en-IE" sz="1800" dirty="0"/>
              <a:t>New </a:t>
            </a:r>
            <a:r>
              <a:rPr lang="en-IE" sz="1800" dirty="0" err="1"/>
              <a:t>Ireland.ie</a:t>
            </a:r>
            <a:endParaRPr lang="en-IE" sz="1800" dirty="0"/>
          </a:p>
          <a:p>
            <a:pPr>
              <a:buFont typeface="Wingdings" charset="2"/>
              <a:buChar char="§"/>
            </a:pPr>
            <a:r>
              <a:rPr lang="en-IE" sz="1800" dirty="0"/>
              <a:t>Fund Centre</a:t>
            </a:r>
          </a:p>
          <a:p>
            <a:pPr>
              <a:buFont typeface="Wingdings" charset="2"/>
              <a:buChar char="§"/>
            </a:pPr>
            <a:r>
              <a:rPr lang="en-IE" sz="1800" dirty="0"/>
              <a:t>Key Information Documents (KIDs)</a:t>
            </a:r>
          </a:p>
          <a:p>
            <a:pPr>
              <a:buFont typeface="Wingdings" charset="2"/>
              <a:buChar char="§"/>
            </a:pPr>
            <a:r>
              <a:rPr lang="en-IE" sz="1800" dirty="0"/>
              <a:t>Single Premium</a:t>
            </a:r>
          </a:p>
          <a:p>
            <a:pPr>
              <a:buFont typeface="Wingdings" charset="2"/>
              <a:buChar char="§"/>
            </a:pPr>
            <a:r>
              <a:rPr lang="en-IE" sz="1800" dirty="0"/>
              <a:t>Smart fund</a:t>
            </a:r>
          </a:p>
          <a:p>
            <a:pPr>
              <a:buFont typeface="Wingdings" charset="2"/>
              <a:buChar char="§"/>
            </a:pPr>
            <a:endParaRPr lang="en-IE"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17" y="1394478"/>
            <a:ext cx="2462379" cy="493543"/>
          </a:xfrm>
          <a:prstGeom prst="rect">
            <a:avLst/>
          </a:prstGeom>
        </p:spPr>
      </p:pic>
    </p:spTree>
    <p:extLst>
      <p:ext uri="{BB962C8B-B14F-4D97-AF65-F5344CB8AC3E}">
        <p14:creationId xmlns:p14="http://schemas.microsoft.com/office/powerpoint/2010/main" val="406162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DCC6-FA6B-48E3-B57F-913005ADCC07}"/>
              </a:ext>
            </a:extLst>
          </p:cNvPr>
          <p:cNvSpPr>
            <a:spLocks noGrp="1"/>
          </p:cNvSpPr>
          <p:nvPr>
            <p:ph type="title"/>
          </p:nvPr>
        </p:nvSpPr>
        <p:spPr/>
        <p:txBody>
          <a:bodyPr/>
          <a:lstStyle/>
          <a:p>
            <a:r>
              <a:rPr lang="en-IE" dirty="0"/>
              <a:t>100% Allocation 1.5% AMC (1% AMC, .5% trail)</a:t>
            </a:r>
          </a:p>
        </p:txBody>
      </p:sp>
      <p:graphicFrame>
        <p:nvGraphicFramePr>
          <p:cNvPr id="7" name="Content Placeholder 6">
            <a:extLst>
              <a:ext uri="{FF2B5EF4-FFF2-40B4-BE49-F238E27FC236}">
                <a16:creationId xmlns:a16="http://schemas.microsoft.com/office/drawing/2014/main" id="{BCBDCB78-A5E7-4555-B80E-549877AACF27}"/>
              </a:ext>
            </a:extLst>
          </p:cNvPr>
          <p:cNvGraphicFramePr>
            <a:graphicFrameLocks noGrp="1"/>
          </p:cNvGraphicFramePr>
          <p:nvPr>
            <p:ph idx="1"/>
            <p:extLst/>
          </p:nvPr>
        </p:nvGraphicFramePr>
        <p:xfrm>
          <a:off x="457200" y="1482571"/>
          <a:ext cx="7941076" cy="4961331"/>
        </p:xfrm>
        <a:graphic>
          <a:graphicData uri="http://schemas.openxmlformats.org/drawingml/2006/table">
            <a:tbl>
              <a:tblPr>
                <a:tableStyleId>{5C22544A-7EE6-4342-B048-85BDC9FD1C3A}</a:tableStyleId>
              </a:tblPr>
              <a:tblGrid>
                <a:gridCol w="644117">
                  <a:extLst>
                    <a:ext uri="{9D8B030D-6E8A-4147-A177-3AD203B41FA5}">
                      <a16:colId xmlns:a16="http://schemas.microsoft.com/office/drawing/2014/main" val="610815146"/>
                    </a:ext>
                  </a:extLst>
                </a:gridCol>
                <a:gridCol w="1038138">
                  <a:extLst>
                    <a:ext uri="{9D8B030D-6E8A-4147-A177-3AD203B41FA5}">
                      <a16:colId xmlns:a16="http://schemas.microsoft.com/office/drawing/2014/main" val="461296746"/>
                    </a:ext>
                  </a:extLst>
                </a:gridCol>
                <a:gridCol w="813995">
                  <a:extLst>
                    <a:ext uri="{9D8B030D-6E8A-4147-A177-3AD203B41FA5}">
                      <a16:colId xmlns:a16="http://schemas.microsoft.com/office/drawing/2014/main" val="3124567466"/>
                    </a:ext>
                  </a:extLst>
                </a:gridCol>
                <a:gridCol w="745571">
                  <a:extLst>
                    <a:ext uri="{9D8B030D-6E8A-4147-A177-3AD203B41FA5}">
                      <a16:colId xmlns:a16="http://schemas.microsoft.com/office/drawing/2014/main" val="2079419803"/>
                    </a:ext>
                  </a:extLst>
                </a:gridCol>
                <a:gridCol w="955558">
                  <a:extLst>
                    <a:ext uri="{9D8B030D-6E8A-4147-A177-3AD203B41FA5}">
                      <a16:colId xmlns:a16="http://schemas.microsoft.com/office/drawing/2014/main" val="2954889262"/>
                    </a:ext>
                  </a:extLst>
                </a:gridCol>
                <a:gridCol w="867332">
                  <a:extLst>
                    <a:ext uri="{9D8B030D-6E8A-4147-A177-3AD203B41FA5}">
                      <a16:colId xmlns:a16="http://schemas.microsoft.com/office/drawing/2014/main" val="3093314646"/>
                    </a:ext>
                  </a:extLst>
                </a:gridCol>
                <a:gridCol w="1020932">
                  <a:extLst>
                    <a:ext uri="{9D8B030D-6E8A-4147-A177-3AD203B41FA5}">
                      <a16:colId xmlns:a16="http://schemas.microsoft.com/office/drawing/2014/main" val="1632237910"/>
                    </a:ext>
                  </a:extLst>
                </a:gridCol>
                <a:gridCol w="1003176">
                  <a:extLst>
                    <a:ext uri="{9D8B030D-6E8A-4147-A177-3AD203B41FA5}">
                      <a16:colId xmlns:a16="http://schemas.microsoft.com/office/drawing/2014/main" val="1187167575"/>
                    </a:ext>
                  </a:extLst>
                </a:gridCol>
                <a:gridCol w="852257">
                  <a:extLst>
                    <a:ext uri="{9D8B030D-6E8A-4147-A177-3AD203B41FA5}">
                      <a16:colId xmlns:a16="http://schemas.microsoft.com/office/drawing/2014/main" val="4104419372"/>
                    </a:ext>
                  </a:extLst>
                </a:gridCol>
              </a:tblGrid>
              <a:tr h="696442">
                <a:tc>
                  <a:txBody>
                    <a:bodyPr/>
                    <a:lstStyle/>
                    <a:p>
                      <a:pPr algn="ctr" fontAlgn="b"/>
                      <a:r>
                        <a:rPr lang="en-IE" sz="1050" b="1" u="none" strike="noStrike" dirty="0">
                          <a:effectLst/>
                        </a:rPr>
                        <a:t>Company</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Fund</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Initial allocation</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Annual custody</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Entry/Exit costs</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Ongoing Charge</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Transaction</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Annual Trail</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Total ongoing cost pa</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1001953371"/>
                  </a:ext>
                </a:extLst>
              </a:tr>
              <a:tr h="232147">
                <a:tc>
                  <a:txBody>
                    <a:bodyPr/>
                    <a:lstStyle/>
                    <a:p>
                      <a:pPr algn="ctr" fontAlgn="b"/>
                      <a:r>
                        <a:rPr lang="en-IE" sz="1050" u="none" strike="noStrike" dirty="0">
                          <a:effectLst/>
                        </a:rPr>
                        <a:t>Zurich</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DFA 60/40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n/a</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0.15%</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2.09%</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0.02%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(.5% inc in Ongoing charge)</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2.26%</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3868644316"/>
                  </a:ext>
                </a:extLst>
              </a:tr>
              <a:tr h="232147">
                <a:tc>
                  <a:txBody>
                    <a:bodyPr/>
                    <a:lstStyle/>
                    <a:p>
                      <a:pPr algn="ctr" fontAlgn="b"/>
                      <a:r>
                        <a:rPr lang="en-IE" sz="1050" u="none" strike="noStrike" dirty="0">
                          <a:effectLst/>
                        </a:rPr>
                        <a:t>Zurich</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Prisma 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n/a</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0.21%</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1.72%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0.13%</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(.5% inc in Ongoing charge)</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2.06%</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2602333021"/>
                  </a:ext>
                </a:extLst>
              </a:tr>
              <a:tr h="232147">
                <a:tc>
                  <a:txBody>
                    <a:bodyPr/>
                    <a:lstStyle/>
                    <a:p>
                      <a:pPr algn="ctr" fontAlgn="b"/>
                      <a:r>
                        <a:rPr lang="en-IE" sz="1050" u="none" strike="noStrike" dirty="0">
                          <a:effectLst/>
                        </a:rPr>
                        <a:t>New Ireland</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iFunds 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n/a</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0.15%</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2.02%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0.14%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(.5% inc in Ongoing charge)</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2.31%</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352075966"/>
                  </a:ext>
                </a:extLst>
              </a:tr>
              <a:tr h="232147">
                <a:tc>
                  <a:txBody>
                    <a:bodyPr/>
                    <a:lstStyle/>
                    <a:p>
                      <a:pPr algn="ctr" fontAlgn="b"/>
                      <a:r>
                        <a:rPr lang="en-IE" sz="1050" u="none" strike="noStrike" dirty="0">
                          <a:effectLst/>
                        </a:rPr>
                        <a:t>New Ireland</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Prime 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n/a</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0.15%</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1.69%</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0.04%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(.5% inc in Ongoing charge)</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1.88%</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1930767387"/>
                  </a:ext>
                </a:extLst>
              </a:tr>
              <a:tr h="232147">
                <a:tc>
                  <a:txBody>
                    <a:bodyPr/>
                    <a:lstStyle/>
                    <a:p>
                      <a:pPr algn="ctr" fontAlgn="b"/>
                      <a:r>
                        <a:rPr lang="en-IE" sz="1050" u="none" strike="noStrike" dirty="0">
                          <a:effectLst/>
                        </a:rPr>
                        <a:t>Conexim</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DFA 60/40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0.30%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0.47%</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0.02%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0.50%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1.29%</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3426475435"/>
                  </a:ext>
                </a:extLst>
              </a:tr>
              <a:tr h="232147">
                <a:tc>
                  <a:txBody>
                    <a:bodyPr/>
                    <a:lstStyle/>
                    <a:p>
                      <a:pPr algn="ctr" fontAlgn="b"/>
                      <a:r>
                        <a:rPr lang="en-IE" sz="1050" u="none" strike="noStrike" dirty="0">
                          <a:effectLst/>
                        </a:rPr>
                        <a:t>Conexim</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Morningstar Moderate</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0.30%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0.00%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0.60%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0.13%</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0.50%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1.53%</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1433831434"/>
                  </a:ext>
                </a:extLst>
              </a:tr>
              <a:tr h="232147">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2564947395"/>
                  </a:ext>
                </a:extLst>
              </a:tr>
              <a:tr h="464296">
                <a:tc>
                  <a:txBody>
                    <a:bodyPr/>
                    <a:lstStyle/>
                    <a:p>
                      <a:pPr algn="ctr" fontAlgn="b"/>
                      <a:r>
                        <a:rPr lang="en-IE" sz="1050" b="1" u="none" strike="noStrike" dirty="0">
                          <a:effectLst/>
                        </a:rPr>
                        <a:t>Company</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Fund</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Assumed annual gross return</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Less annual ongoing cost</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Net Annual Return</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€100,000 after year 1</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€100,000 after year 5</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b="1" u="none" strike="noStrike" dirty="0">
                          <a:effectLst/>
                        </a:rPr>
                        <a:t>€100,000 after year 10</a:t>
                      </a:r>
                      <a:endParaRPr lang="en-IE" sz="1050" b="1"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b="1" u="none" strike="noStrike" dirty="0">
                          <a:effectLst/>
                        </a:rPr>
                        <a:t> </a:t>
                      </a:r>
                      <a:endParaRPr lang="en-IE" sz="1050" b="1"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219000554"/>
                  </a:ext>
                </a:extLst>
              </a:tr>
              <a:tr h="232147">
                <a:tc>
                  <a:txBody>
                    <a:bodyPr/>
                    <a:lstStyle/>
                    <a:p>
                      <a:pPr algn="ctr" fontAlgn="b"/>
                      <a:r>
                        <a:rPr lang="en-IE" sz="1050" u="none" strike="noStrike" dirty="0">
                          <a:effectLst/>
                        </a:rPr>
                        <a:t>Zurich</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DFA 60/40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2.26%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3.74%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€103,740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€120,152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€144,365</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1781164353"/>
                  </a:ext>
                </a:extLst>
              </a:tr>
              <a:tr h="232147">
                <a:tc>
                  <a:txBody>
                    <a:bodyPr/>
                    <a:lstStyle/>
                    <a:p>
                      <a:pPr algn="ctr" fontAlgn="b"/>
                      <a:r>
                        <a:rPr lang="en-IE" sz="1050" u="none" strike="noStrike" dirty="0">
                          <a:effectLst/>
                        </a:rPr>
                        <a:t>Zurich</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Prisma 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2.06%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3.94%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€103,940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€121,314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€147,172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2139089990"/>
                  </a:ext>
                </a:extLst>
              </a:tr>
              <a:tr h="232147">
                <a:tc>
                  <a:txBody>
                    <a:bodyPr/>
                    <a:lstStyle/>
                    <a:p>
                      <a:pPr algn="ctr" fontAlgn="b"/>
                      <a:r>
                        <a:rPr lang="en-IE" sz="1050" u="none" strike="noStrike" dirty="0">
                          <a:effectLst/>
                        </a:rPr>
                        <a:t>New Ireland</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iFunds 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2.31%</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3.69%</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€103,690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€119,862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€143,670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583803601"/>
                  </a:ext>
                </a:extLst>
              </a:tr>
              <a:tr h="232147">
                <a:tc>
                  <a:txBody>
                    <a:bodyPr/>
                    <a:lstStyle/>
                    <a:p>
                      <a:pPr algn="ctr" fontAlgn="b"/>
                      <a:r>
                        <a:rPr lang="en-IE" sz="1050" u="none" strike="noStrike" dirty="0">
                          <a:effectLst/>
                        </a:rPr>
                        <a:t>New Ireland</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Prime 4</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1.88%</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4.12%</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€104,120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€122,368</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€149,741</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3122637237"/>
                  </a:ext>
                </a:extLst>
              </a:tr>
              <a:tr h="232147">
                <a:tc>
                  <a:txBody>
                    <a:bodyPr/>
                    <a:lstStyle/>
                    <a:p>
                      <a:pPr algn="ctr" fontAlgn="b"/>
                      <a:r>
                        <a:rPr lang="en-IE" sz="1050" u="none" strike="noStrike" dirty="0">
                          <a:effectLst/>
                        </a:rPr>
                        <a:t>Conexim</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DFA 60/40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1.29%</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4.71%</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€104,710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€125,875</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€158,446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174593104"/>
                  </a:ext>
                </a:extLst>
              </a:tr>
              <a:tr h="243755">
                <a:tc>
                  <a:txBody>
                    <a:bodyPr/>
                    <a:lstStyle/>
                    <a:p>
                      <a:pPr algn="ctr" fontAlgn="b"/>
                      <a:r>
                        <a:rPr lang="en-IE" sz="1050" u="none" strike="noStrike" dirty="0">
                          <a:effectLst/>
                        </a:rPr>
                        <a:t>Conexim</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Morningstar Moderate</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6%</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1.53%</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4.47%</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€104,470</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€124,439</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ctr" fontAlgn="b"/>
                      <a:r>
                        <a:rPr lang="en-IE" sz="1050" u="none" strike="noStrike" dirty="0">
                          <a:effectLst/>
                        </a:rPr>
                        <a:t>€154,851</a:t>
                      </a:r>
                      <a:endParaRPr lang="en-IE" sz="1050" b="0" i="0" u="none" strike="noStrike" dirty="0">
                        <a:solidFill>
                          <a:srgbClr val="000000"/>
                        </a:solidFill>
                        <a:effectLst/>
                        <a:latin typeface="Calibri" panose="020F0502020204030204" pitchFamily="34" charset="0"/>
                      </a:endParaRPr>
                    </a:p>
                  </a:txBody>
                  <a:tcPr marL="7086" marR="7086" marT="7086" marB="0" anchor="b"/>
                </a:tc>
                <a:tc>
                  <a:txBody>
                    <a:bodyPr/>
                    <a:lstStyle/>
                    <a:p>
                      <a:pPr algn="l" fontAlgn="b"/>
                      <a:r>
                        <a:rPr lang="en-IE" sz="1050" u="none" strike="noStrike" dirty="0">
                          <a:effectLst/>
                        </a:rPr>
                        <a:t> </a:t>
                      </a:r>
                      <a:endParaRPr lang="en-IE" sz="1050" b="0" i="0" u="none" strike="noStrike" dirty="0">
                        <a:solidFill>
                          <a:srgbClr val="000000"/>
                        </a:solidFill>
                        <a:effectLst/>
                        <a:latin typeface="Calibri" panose="020F0502020204030204" pitchFamily="34" charset="0"/>
                      </a:endParaRPr>
                    </a:p>
                  </a:txBody>
                  <a:tcPr marL="7086" marR="7086" marT="7086" marB="0" anchor="b"/>
                </a:tc>
                <a:extLst>
                  <a:ext uri="{0D108BD9-81ED-4DB2-BD59-A6C34878D82A}">
                    <a16:rowId xmlns:a16="http://schemas.microsoft.com/office/drawing/2014/main" val="3755261977"/>
                  </a:ext>
                </a:extLst>
              </a:tr>
            </a:tbl>
          </a:graphicData>
        </a:graphic>
      </p:graphicFrame>
    </p:spTree>
    <p:extLst>
      <p:ext uri="{BB962C8B-B14F-4D97-AF65-F5344CB8AC3E}">
        <p14:creationId xmlns:p14="http://schemas.microsoft.com/office/powerpoint/2010/main" val="188625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A5F7-9738-4DDB-B0A1-7C0F5760BA2B}"/>
              </a:ext>
            </a:extLst>
          </p:cNvPr>
          <p:cNvSpPr>
            <a:spLocks noGrp="1"/>
          </p:cNvSpPr>
          <p:nvPr>
            <p:ph type="title"/>
          </p:nvPr>
        </p:nvSpPr>
        <p:spPr/>
        <p:txBody>
          <a:bodyPr/>
          <a:lstStyle/>
          <a:p>
            <a:r>
              <a:rPr lang="en-IE" dirty="0"/>
              <a:t>Aviva</a:t>
            </a:r>
          </a:p>
        </p:txBody>
      </p:sp>
      <p:sp>
        <p:nvSpPr>
          <p:cNvPr id="3" name="Content Placeholder 2">
            <a:extLst>
              <a:ext uri="{FF2B5EF4-FFF2-40B4-BE49-F238E27FC236}">
                <a16:creationId xmlns:a16="http://schemas.microsoft.com/office/drawing/2014/main" id="{63C50B41-ED31-4582-AF31-5DA61401B5B3}"/>
              </a:ext>
            </a:extLst>
          </p:cNvPr>
          <p:cNvSpPr>
            <a:spLocks noGrp="1"/>
          </p:cNvSpPr>
          <p:nvPr>
            <p:ph idx="1"/>
          </p:nvPr>
        </p:nvSpPr>
        <p:spPr>
          <a:xfrm>
            <a:off x="457200" y="2682000"/>
            <a:ext cx="8229600" cy="2957233"/>
          </a:xfrm>
        </p:spPr>
        <p:txBody>
          <a:bodyPr>
            <a:normAutofit/>
          </a:bodyPr>
          <a:lstStyle/>
          <a:p>
            <a:pPr>
              <a:buFont typeface="Wingdings" charset="2"/>
              <a:buChar char="§"/>
            </a:pPr>
            <a:r>
              <a:rPr lang="en-IE" sz="1800" dirty="0"/>
              <a:t>Aviva.ie/broker</a:t>
            </a:r>
          </a:p>
          <a:p>
            <a:pPr>
              <a:buFont typeface="Wingdings" charset="2"/>
              <a:buChar char="§"/>
            </a:pPr>
            <a:r>
              <a:rPr lang="en-IE" sz="1800" dirty="0"/>
              <a:t>PRIIPs Key Information (KID) tool (Bottom right graphic)</a:t>
            </a:r>
          </a:p>
          <a:p>
            <a:pPr>
              <a:buFont typeface="Wingdings" charset="2"/>
              <a:buChar char="§"/>
            </a:pPr>
            <a:r>
              <a:rPr lang="en-IE" sz="1800" dirty="0"/>
              <a:t>FAQ</a:t>
            </a:r>
          </a:p>
          <a:p>
            <a:pPr>
              <a:buFont typeface="Wingdings" charset="2"/>
              <a:buChar char="§"/>
            </a:pPr>
            <a:r>
              <a:rPr lang="en-IE" sz="1800" dirty="0"/>
              <a:t>About key information document</a:t>
            </a:r>
          </a:p>
          <a:p>
            <a:pPr>
              <a:buFont typeface="Wingdings" charset="2"/>
              <a:buChar char="§"/>
            </a:pPr>
            <a:r>
              <a:rPr lang="en-IE" sz="1800" dirty="0"/>
              <a:t>What level of commission have Aviva chosen to include in performance and cost scenarios in the KID? </a:t>
            </a:r>
          </a:p>
          <a:p>
            <a:pPr>
              <a:buFont typeface="Wingdings" charset="2"/>
              <a:buChar char="§"/>
            </a:pPr>
            <a:r>
              <a:rPr lang="en-IE" sz="1800" dirty="0"/>
              <a:t>How is the most representative level of commission determined?</a:t>
            </a:r>
          </a:p>
          <a:p>
            <a:pPr>
              <a:buFont typeface="Wingdings" charset="2"/>
              <a:buChar char="§"/>
            </a:pPr>
            <a:r>
              <a:rPr lang="en-IE" sz="1800" dirty="0"/>
              <a:t>What are the most represented commission rates for Aviva products?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30" y="1394478"/>
            <a:ext cx="1083241" cy="755792"/>
          </a:xfrm>
          <a:prstGeom prst="rect">
            <a:avLst/>
          </a:prstGeom>
        </p:spPr>
      </p:pic>
    </p:spTree>
    <p:extLst>
      <p:ext uri="{BB962C8B-B14F-4D97-AF65-F5344CB8AC3E}">
        <p14:creationId xmlns:p14="http://schemas.microsoft.com/office/powerpoint/2010/main" val="148747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ABA5-4EC5-4BCB-8C2A-52D22852E7E9}"/>
              </a:ext>
            </a:extLst>
          </p:cNvPr>
          <p:cNvSpPr>
            <a:spLocks noGrp="1"/>
          </p:cNvSpPr>
          <p:nvPr>
            <p:ph type="title"/>
          </p:nvPr>
        </p:nvSpPr>
        <p:spPr/>
        <p:txBody>
          <a:bodyPr/>
          <a:lstStyle/>
          <a:p>
            <a:r>
              <a:rPr lang="en-IE" dirty="0"/>
              <a:t>Aviva</a:t>
            </a:r>
          </a:p>
        </p:txBody>
      </p:sp>
      <p:sp>
        <p:nvSpPr>
          <p:cNvPr id="3" name="Content Placeholder 2">
            <a:extLst>
              <a:ext uri="{FF2B5EF4-FFF2-40B4-BE49-F238E27FC236}">
                <a16:creationId xmlns:a16="http://schemas.microsoft.com/office/drawing/2014/main" id="{8DF0438F-1BBB-441D-9E0C-C5CD5C4B5DAF}"/>
              </a:ext>
            </a:extLst>
          </p:cNvPr>
          <p:cNvSpPr>
            <a:spLocks noGrp="1"/>
          </p:cNvSpPr>
          <p:nvPr>
            <p:ph idx="1"/>
          </p:nvPr>
        </p:nvSpPr>
        <p:spPr>
          <a:xfrm>
            <a:off x="1982566" y="8643936"/>
            <a:ext cx="6704234" cy="5465545"/>
          </a:xfrm>
        </p:spPr>
        <p:txBody>
          <a:bodyPr/>
          <a:lstStyle/>
          <a:p>
            <a:endParaRPr lang="en-IE" dirty="0"/>
          </a:p>
        </p:txBody>
      </p:sp>
      <p:pic>
        <p:nvPicPr>
          <p:cNvPr id="1026" name="Picture 2" descr="image001">
            <a:extLst>
              <a:ext uri="{FF2B5EF4-FFF2-40B4-BE49-F238E27FC236}">
                <a16:creationId xmlns:a16="http://schemas.microsoft.com/office/drawing/2014/main" id="{572E4EC8-23A7-4A73-8A18-12D3A86DF1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293" y="2571875"/>
            <a:ext cx="8280000" cy="90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a:extLst>
              <a:ext uri="{FF2B5EF4-FFF2-40B4-BE49-F238E27FC236}">
                <a16:creationId xmlns:a16="http://schemas.microsoft.com/office/drawing/2014/main" id="{99D7C0AB-68CD-44BC-B9C9-78CAB48AE4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573" y="3840577"/>
            <a:ext cx="8280000" cy="146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 y="1394478"/>
            <a:ext cx="1083241" cy="755792"/>
          </a:xfrm>
          <a:prstGeom prst="rect">
            <a:avLst/>
          </a:prstGeom>
        </p:spPr>
      </p:pic>
    </p:spTree>
    <p:extLst>
      <p:ext uri="{BB962C8B-B14F-4D97-AF65-F5344CB8AC3E}">
        <p14:creationId xmlns:p14="http://schemas.microsoft.com/office/powerpoint/2010/main" val="331196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3">
            <a:extLst>
              <a:ext uri="{FF2B5EF4-FFF2-40B4-BE49-F238E27FC236}">
                <a16:creationId xmlns:a16="http://schemas.microsoft.com/office/drawing/2014/main" id="{675D224B-DE32-4A94-BEB6-C1735A2F218F}"/>
              </a:ext>
            </a:extLst>
          </p:cNvPr>
          <p:cNvPicPr>
            <a:picLocks noChangeAspect="1"/>
          </p:cNvPicPr>
          <p:nvPr/>
        </p:nvPicPr>
        <p:blipFill>
          <a:blip r:embed="rId2"/>
          <a:stretch>
            <a:fillRect/>
          </a:stretch>
        </p:blipFill>
        <p:spPr>
          <a:xfrm>
            <a:off x="457200" y="2423160"/>
            <a:ext cx="8280000" cy="4105572"/>
          </a:xfrm>
          <a:prstGeom prst="rect">
            <a:avLst/>
          </a:prstGeom>
          <a:noFill/>
          <a:ln cap="flat">
            <a:noFill/>
          </a:ln>
        </p:spPr>
      </p:pic>
      <p:sp>
        <p:nvSpPr>
          <p:cNvPr id="3" name="Title 2"/>
          <p:cNvSpPr>
            <a:spLocks noGrp="1"/>
          </p:cNvSpPr>
          <p:nvPr>
            <p:ph type="title"/>
          </p:nvPr>
        </p:nvSpPr>
        <p:spPr/>
        <p:txBody>
          <a:bodyPr/>
          <a:lstStyle/>
          <a:p>
            <a:r>
              <a:rPr lang="en-IE" dirty="0"/>
              <a:t>Aviva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1394478"/>
            <a:ext cx="1083241" cy="755792"/>
          </a:xfrm>
          <a:prstGeom prst="rect">
            <a:avLst/>
          </a:prstGeom>
        </p:spPr>
      </p:pic>
    </p:spTree>
    <p:extLst>
      <p:ext uri="{BB962C8B-B14F-4D97-AF65-F5344CB8AC3E}">
        <p14:creationId xmlns:p14="http://schemas.microsoft.com/office/powerpoint/2010/main" val="97673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57C2083-3F8B-41F7-890A-84AA7A352DA4}"/>
              </a:ext>
            </a:extLst>
          </p:cNvPr>
          <p:cNvPicPr>
            <a:picLocks noChangeAspect="1"/>
          </p:cNvPicPr>
          <p:nvPr/>
        </p:nvPicPr>
        <p:blipFill rotWithShape="1">
          <a:blip r:embed="rId2"/>
          <a:srcRect r="8060" b="4132"/>
          <a:stretch/>
        </p:blipFill>
        <p:spPr>
          <a:xfrm>
            <a:off x="3299810" y="1251113"/>
            <a:ext cx="5461240" cy="2657947"/>
          </a:xfrm>
          <a:prstGeom prst="rect">
            <a:avLst/>
          </a:prstGeom>
          <a:noFill/>
          <a:ln cap="flat">
            <a:noFill/>
          </a:ln>
        </p:spPr>
      </p:pic>
      <p:pic>
        <p:nvPicPr>
          <p:cNvPr id="5" name="Picture 4">
            <a:extLst>
              <a:ext uri="{FF2B5EF4-FFF2-40B4-BE49-F238E27FC236}">
                <a16:creationId xmlns:a16="http://schemas.microsoft.com/office/drawing/2014/main" id="{A23F75DD-9337-45F2-B369-4256576CB4D1}"/>
              </a:ext>
            </a:extLst>
          </p:cNvPr>
          <p:cNvPicPr>
            <a:picLocks noChangeAspect="1"/>
          </p:cNvPicPr>
          <p:nvPr/>
        </p:nvPicPr>
        <p:blipFill rotWithShape="1">
          <a:blip r:embed="rId3"/>
          <a:srcRect r="8060" b="3277"/>
          <a:stretch/>
        </p:blipFill>
        <p:spPr>
          <a:xfrm>
            <a:off x="3299810" y="3973911"/>
            <a:ext cx="5461240" cy="2575479"/>
          </a:xfrm>
          <a:prstGeom prst="rect">
            <a:avLst/>
          </a:prstGeom>
          <a:noFill/>
          <a:ln cap="flat">
            <a:noFill/>
          </a:ln>
        </p:spPr>
      </p:pic>
      <p:sp>
        <p:nvSpPr>
          <p:cNvPr id="2" name="Title 1"/>
          <p:cNvSpPr>
            <a:spLocks noGrp="1"/>
          </p:cNvSpPr>
          <p:nvPr>
            <p:ph type="title"/>
          </p:nvPr>
        </p:nvSpPr>
        <p:spPr>
          <a:xfrm>
            <a:off x="360000" y="521067"/>
            <a:ext cx="8229600" cy="379944"/>
          </a:xfrm>
        </p:spPr>
        <p:txBody>
          <a:bodyPr/>
          <a:lstStyle/>
          <a:p>
            <a:r>
              <a:rPr lang="en-IE" dirty="0"/>
              <a:t>Aviva</a:t>
            </a:r>
          </a:p>
        </p:txBody>
      </p:sp>
      <p:pic>
        <p:nvPicPr>
          <p:cNvPr id="7" name="Picture 6">
            <a:extLst>
              <a:ext uri="{FF2B5EF4-FFF2-40B4-BE49-F238E27FC236}">
                <a16:creationId xmlns:a16="http://schemas.microsoft.com/office/drawing/2014/main" id="{16FB22F0-8339-48BF-9332-1AF86458B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 y="1394478"/>
            <a:ext cx="1083241" cy="755792"/>
          </a:xfrm>
          <a:prstGeom prst="rect">
            <a:avLst/>
          </a:prstGeom>
        </p:spPr>
      </p:pic>
    </p:spTree>
    <p:extLst>
      <p:ext uri="{BB962C8B-B14F-4D97-AF65-F5344CB8AC3E}">
        <p14:creationId xmlns:p14="http://schemas.microsoft.com/office/powerpoint/2010/main" val="207124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a:xfrm>
            <a:off x="360363" y="1620000"/>
            <a:ext cx="8229600" cy="1612899"/>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0" i="0" kern="1200">
                <a:solidFill>
                  <a:srgbClr val="B89367"/>
                </a:solidFill>
                <a:latin typeface="Arial"/>
                <a:ea typeface="+mj-ea"/>
                <a:cs typeface="Arial"/>
              </a:defRPr>
            </a:lvl1pPr>
          </a:lstStyle>
          <a:p>
            <a:r>
              <a:rPr lang="en-IE" altLang="en-US" b="1" dirty="0">
                <a:latin typeface="Arial" charset="0"/>
                <a:ea typeface="Arial" charset="0"/>
                <a:cs typeface="Arial" charset="0"/>
              </a:rPr>
              <a:t>Regulatory issues topical at turn of year</a:t>
            </a:r>
          </a:p>
          <a:p>
            <a:endParaRPr lang="en-IE" altLang="en-US" dirty="0">
              <a:solidFill>
                <a:schemeClr val="tx1"/>
              </a:solidFill>
              <a:latin typeface="Arial" charset="0"/>
              <a:ea typeface="Arial" charset="0"/>
              <a:cs typeface="Arial" charset="0"/>
            </a:endParaRPr>
          </a:p>
          <a:p>
            <a:pPr marL="342900" indent="-342900">
              <a:buFont typeface="Wingdings" charset="2"/>
              <a:buChar char="§"/>
            </a:pPr>
            <a:r>
              <a:rPr lang="en-IE" altLang="en-US" dirty="0">
                <a:solidFill>
                  <a:schemeClr val="tx1"/>
                </a:solidFill>
                <a:latin typeface="Arial" charset="0"/>
                <a:ea typeface="Arial" charset="0"/>
                <a:cs typeface="Arial" charset="0"/>
              </a:rPr>
              <a:t>MiFID II</a:t>
            </a:r>
          </a:p>
          <a:p>
            <a:pPr marL="342900" indent="-342900">
              <a:buFont typeface="Wingdings" charset="2"/>
              <a:buChar char="§"/>
            </a:pPr>
            <a:r>
              <a:rPr lang="en-IE" altLang="en-US" dirty="0">
                <a:solidFill>
                  <a:schemeClr val="tx1"/>
                </a:solidFill>
                <a:latin typeface="Arial" charset="0"/>
                <a:ea typeface="Arial" charset="0"/>
                <a:cs typeface="Arial" charset="0"/>
              </a:rPr>
              <a:t>Commission – Restricted ? Banned?</a:t>
            </a:r>
          </a:p>
          <a:p>
            <a:pPr marL="342900" indent="-342900">
              <a:buFont typeface="Wingdings" charset="2"/>
              <a:buChar char="§"/>
            </a:pPr>
            <a:r>
              <a:rPr lang="en-IE" altLang="en-US" dirty="0">
                <a:solidFill>
                  <a:schemeClr val="tx1"/>
                </a:solidFill>
                <a:latin typeface="Arial" charset="0"/>
                <a:ea typeface="Arial" charset="0"/>
                <a:cs typeface="Arial" charset="0"/>
              </a:rPr>
              <a:t>Independent/non Independent</a:t>
            </a:r>
          </a:p>
        </p:txBody>
      </p:sp>
      <p:sp>
        <p:nvSpPr>
          <p:cNvPr id="5" name="Title 4"/>
          <p:cNvSpPr>
            <a:spLocks noGrp="1"/>
          </p:cNvSpPr>
          <p:nvPr>
            <p:ph type="title"/>
          </p:nvPr>
        </p:nvSpPr>
        <p:spPr>
          <a:xfrm>
            <a:off x="360000" y="521067"/>
            <a:ext cx="8229600" cy="379944"/>
          </a:xfrm>
        </p:spPr>
        <p:txBody>
          <a:bodyPr/>
          <a:lstStyle/>
          <a:p>
            <a:endParaRPr lang="en-IE" dirty="0"/>
          </a:p>
        </p:txBody>
      </p:sp>
    </p:spTree>
    <p:extLst>
      <p:ext uri="{BB962C8B-B14F-4D97-AF65-F5344CB8AC3E}">
        <p14:creationId xmlns:p14="http://schemas.microsoft.com/office/powerpoint/2010/main" val="128587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6D24-8DA8-46B3-A2B5-4AF599C11F45}"/>
              </a:ext>
            </a:extLst>
          </p:cNvPr>
          <p:cNvSpPr>
            <a:spLocks noGrp="1"/>
          </p:cNvSpPr>
          <p:nvPr>
            <p:ph type="title"/>
          </p:nvPr>
        </p:nvSpPr>
        <p:spPr/>
        <p:txBody>
          <a:bodyPr/>
          <a:lstStyle/>
          <a:p>
            <a:r>
              <a:rPr lang="en-IE" dirty="0"/>
              <a:t>Irish Life</a:t>
            </a:r>
          </a:p>
        </p:txBody>
      </p:sp>
      <p:sp>
        <p:nvSpPr>
          <p:cNvPr id="3" name="Content Placeholder 2">
            <a:extLst>
              <a:ext uri="{FF2B5EF4-FFF2-40B4-BE49-F238E27FC236}">
                <a16:creationId xmlns:a16="http://schemas.microsoft.com/office/drawing/2014/main" id="{A22A7CA1-DA56-4628-94B3-9C4572BF3B24}"/>
              </a:ext>
            </a:extLst>
          </p:cNvPr>
          <p:cNvSpPr>
            <a:spLocks noGrp="1"/>
          </p:cNvSpPr>
          <p:nvPr>
            <p:ph idx="1"/>
          </p:nvPr>
        </p:nvSpPr>
        <p:spPr>
          <a:xfrm>
            <a:off x="457200" y="2682000"/>
            <a:ext cx="8229600" cy="3318750"/>
          </a:xfrm>
        </p:spPr>
        <p:txBody>
          <a:bodyPr anchor="t" anchorCtr="0">
            <a:noAutofit/>
          </a:bodyPr>
          <a:lstStyle/>
          <a:p>
            <a:pPr>
              <a:buFont typeface="Wingdings" charset="2"/>
              <a:buChar char="§"/>
            </a:pPr>
            <a:r>
              <a:rPr lang="en-IE" sz="1800" b="1" dirty="0">
                <a:solidFill>
                  <a:srgbClr val="002060"/>
                </a:solidFill>
              </a:rPr>
              <a:t>Irish Life </a:t>
            </a:r>
            <a:r>
              <a:rPr lang="en-IE" sz="1800" dirty="0">
                <a:solidFill>
                  <a:srgbClr val="002060"/>
                </a:solidFill>
              </a:rPr>
              <a:t>have produced a clarification sheet which is available pre-sale which indicates the correct levels of cost dependant on the terms that the Financial Broker has agreed with their client. Brokers can access the document via their </a:t>
            </a:r>
            <a:r>
              <a:rPr lang="en-IE" sz="1800" dirty="0" err="1">
                <a:solidFill>
                  <a:srgbClr val="002060"/>
                </a:solidFill>
              </a:rPr>
              <a:t>Bline</a:t>
            </a:r>
            <a:r>
              <a:rPr lang="en-IE" sz="1800" dirty="0">
                <a:solidFill>
                  <a:srgbClr val="002060"/>
                </a:solidFill>
              </a:rPr>
              <a:t> site when they log in and go to the </a:t>
            </a:r>
            <a:r>
              <a:rPr lang="en-IE" sz="1800" dirty="0" err="1">
                <a:solidFill>
                  <a:srgbClr val="002060"/>
                </a:solidFill>
              </a:rPr>
              <a:t>MyBiz</a:t>
            </a:r>
            <a:r>
              <a:rPr lang="en-IE" sz="1800" dirty="0">
                <a:solidFill>
                  <a:srgbClr val="002060"/>
                </a:solidFill>
              </a:rPr>
              <a:t> page, PRIIPs section </a:t>
            </a:r>
            <a:r>
              <a:rPr lang="en-IE" sz="1800" b="1" dirty="0">
                <a:solidFill>
                  <a:srgbClr val="002060"/>
                </a:solidFill>
              </a:rPr>
              <a:t>– </a:t>
            </a:r>
            <a:r>
              <a:rPr lang="en-IE" sz="1800" b="1" u="sng" dirty="0">
                <a:solidFill>
                  <a:srgbClr val="002060"/>
                </a:solidFill>
              </a:rPr>
              <a:t>https://www.bline.ie/mybliz/Priips</a:t>
            </a:r>
          </a:p>
          <a:p>
            <a:pPr>
              <a:buFont typeface="Wingdings" charset="2"/>
              <a:buChar char="§"/>
            </a:pPr>
            <a:r>
              <a:rPr lang="en-IE" sz="1800" dirty="0"/>
              <a:t>&gt;</a:t>
            </a:r>
            <a:r>
              <a:rPr lang="en-IE" sz="1800" dirty="0" err="1"/>
              <a:t>bline</a:t>
            </a:r>
            <a:endParaRPr lang="en-IE" sz="1800" dirty="0"/>
          </a:p>
          <a:p>
            <a:pPr>
              <a:buFont typeface="Wingdings" charset="2"/>
              <a:buChar char="§"/>
            </a:pPr>
            <a:r>
              <a:rPr lang="en-IE" sz="1800" dirty="0"/>
              <a:t>&gt;</a:t>
            </a:r>
            <a:r>
              <a:rPr lang="en-IE" sz="1800" dirty="0" err="1"/>
              <a:t>Mybiz</a:t>
            </a:r>
            <a:endParaRPr lang="en-IE" sz="1800" dirty="0"/>
          </a:p>
          <a:p>
            <a:pPr>
              <a:buFont typeface="Wingdings" charset="2"/>
              <a:buChar char="§"/>
            </a:pPr>
            <a:r>
              <a:rPr lang="en-IE" sz="1800" dirty="0"/>
              <a:t>&gt;PRIIPs</a:t>
            </a:r>
          </a:p>
          <a:p>
            <a:pPr>
              <a:buFont typeface="Wingdings" charset="2"/>
              <a:buChar char="§"/>
            </a:pPr>
            <a:r>
              <a:rPr lang="en-IE" sz="1800" dirty="0"/>
              <a:t>Single Premium Signature Bond</a:t>
            </a:r>
          </a:p>
          <a:p>
            <a:pPr>
              <a:buFont typeface="Wingdings" charset="2"/>
              <a:buChar char="§"/>
            </a:pPr>
            <a:r>
              <a:rPr lang="en-IE" sz="1800" dirty="0"/>
              <a:t>MAPS 4 (on the dropdown menu)</a:t>
            </a:r>
          </a:p>
          <a:p>
            <a:pPr>
              <a:buFont typeface="Wingdings" charset="2"/>
              <a:buChar char="§"/>
            </a:pPr>
            <a:endParaRPr lang="en-IE"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817" y="1394478"/>
            <a:ext cx="1640945" cy="445590"/>
          </a:xfrm>
          <a:prstGeom prst="rect">
            <a:avLst/>
          </a:prstGeom>
        </p:spPr>
      </p:pic>
    </p:spTree>
    <p:extLst>
      <p:ext uri="{BB962C8B-B14F-4D97-AF65-F5344CB8AC3E}">
        <p14:creationId xmlns:p14="http://schemas.microsoft.com/office/powerpoint/2010/main" val="3250556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E276-5438-463D-963E-0C5BAD7F3E5E}"/>
              </a:ext>
            </a:extLst>
          </p:cNvPr>
          <p:cNvSpPr>
            <a:spLocks noGrp="1"/>
          </p:cNvSpPr>
          <p:nvPr>
            <p:ph type="title"/>
          </p:nvPr>
        </p:nvSpPr>
        <p:spPr/>
        <p:txBody>
          <a:bodyPr/>
          <a:lstStyle/>
          <a:p>
            <a:r>
              <a:rPr lang="en-IE" dirty="0"/>
              <a:t>Irish Life</a:t>
            </a:r>
          </a:p>
        </p:txBody>
      </p:sp>
      <p:pic>
        <p:nvPicPr>
          <p:cNvPr id="4" name="Content Placeholder 3">
            <a:extLst>
              <a:ext uri="{FF2B5EF4-FFF2-40B4-BE49-F238E27FC236}">
                <a16:creationId xmlns:a16="http://schemas.microsoft.com/office/drawing/2014/main" id="{9DD045F6-1F46-482E-B73B-5835B2444A94}"/>
              </a:ext>
            </a:extLst>
          </p:cNvPr>
          <p:cNvPicPr>
            <a:picLocks noGrp="1" noChangeAspect="1"/>
          </p:cNvPicPr>
          <p:nvPr>
            <p:ph idx="1"/>
          </p:nvPr>
        </p:nvPicPr>
        <p:blipFill rotWithShape="1">
          <a:blip r:embed="rId2"/>
          <a:srcRect l="1108" r="3090" b="3005"/>
          <a:stretch/>
        </p:blipFill>
        <p:spPr>
          <a:xfrm>
            <a:off x="559817" y="2853479"/>
            <a:ext cx="7932420" cy="3284432"/>
          </a:xfrm>
          <a:prstGeom prst="rect">
            <a:avLst/>
          </a:prstGeom>
        </p:spPr>
      </p:pic>
      <p:sp>
        <p:nvSpPr>
          <p:cNvPr id="5" name="TextBox 4">
            <a:extLst>
              <a:ext uri="{FF2B5EF4-FFF2-40B4-BE49-F238E27FC236}">
                <a16:creationId xmlns:a16="http://schemas.microsoft.com/office/drawing/2014/main" id="{D1EBD723-436C-41B1-9F2E-24BA23C20429}"/>
              </a:ext>
            </a:extLst>
          </p:cNvPr>
          <p:cNvSpPr txBox="1"/>
          <p:nvPr/>
        </p:nvSpPr>
        <p:spPr>
          <a:xfrm>
            <a:off x="514097" y="2333535"/>
            <a:ext cx="3512500" cy="369332"/>
          </a:xfrm>
          <a:prstGeom prst="rect">
            <a:avLst/>
          </a:prstGeom>
          <a:noFill/>
        </p:spPr>
        <p:txBody>
          <a:bodyPr wrap="none" rtlCol="0">
            <a:spAutoFit/>
          </a:bodyPr>
          <a:lstStyle/>
          <a:p>
            <a:r>
              <a:rPr lang="en-IE" b="1" dirty="0">
                <a:solidFill>
                  <a:srgbClr val="B89367"/>
                </a:solidFill>
              </a:rPr>
              <a:t>Standard KID document for Maps 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17" y="1394478"/>
            <a:ext cx="1640945" cy="445590"/>
          </a:xfrm>
          <a:prstGeom prst="rect">
            <a:avLst/>
          </a:prstGeom>
        </p:spPr>
      </p:pic>
    </p:spTree>
    <p:extLst>
      <p:ext uri="{BB962C8B-B14F-4D97-AF65-F5344CB8AC3E}">
        <p14:creationId xmlns:p14="http://schemas.microsoft.com/office/powerpoint/2010/main" val="93791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5149-DE1E-4C95-BFD4-8D29EF64C981}"/>
              </a:ext>
            </a:extLst>
          </p:cNvPr>
          <p:cNvSpPr>
            <a:spLocks noGrp="1"/>
          </p:cNvSpPr>
          <p:nvPr>
            <p:ph type="title"/>
          </p:nvPr>
        </p:nvSpPr>
        <p:spPr/>
        <p:txBody>
          <a:bodyPr/>
          <a:lstStyle/>
          <a:p>
            <a:r>
              <a:rPr lang="en-IE" dirty="0"/>
              <a:t>Irish Life</a:t>
            </a:r>
          </a:p>
        </p:txBody>
      </p:sp>
      <p:sp>
        <p:nvSpPr>
          <p:cNvPr id="3" name="Content Placeholder 2">
            <a:extLst>
              <a:ext uri="{FF2B5EF4-FFF2-40B4-BE49-F238E27FC236}">
                <a16:creationId xmlns:a16="http://schemas.microsoft.com/office/drawing/2014/main" id="{CB78963D-D1AC-491D-9D15-97554EB73E78}"/>
              </a:ext>
            </a:extLst>
          </p:cNvPr>
          <p:cNvSpPr>
            <a:spLocks noGrp="1"/>
          </p:cNvSpPr>
          <p:nvPr>
            <p:ph idx="1"/>
          </p:nvPr>
        </p:nvSpPr>
        <p:spPr/>
        <p:txBody>
          <a:bodyPr/>
          <a:lstStyle/>
          <a:p>
            <a:endParaRPr lang="en-IE" dirty="0"/>
          </a:p>
          <a:p>
            <a:endParaRPr lang="en-IE" dirty="0"/>
          </a:p>
          <a:p>
            <a:endParaRPr lang="en-IE" dirty="0"/>
          </a:p>
          <a:p>
            <a:endParaRPr lang="en-IE" dirty="0"/>
          </a:p>
          <a:p>
            <a:endParaRPr lang="en-IE" dirty="0"/>
          </a:p>
          <a:p>
            <a:endParaRPr lang="en-IE" dirty="0"/>
          </a:p>
          <a:p>
            <a:endParaRPr lang="en-IE" dirty="0"/>
          </a:p>
        </p:txBody>
      </p:sp>
      <p:pic>
        <p:nvPicPr>
          <p:cNvPr id="5" name="Picture 4">
            <a:extLst>
              <a:ext uri="{FF2B5EF4-FFF2-40B4-BE49-F238E27FC236}">
                <a16:creationId xmlns:a16="http://schemas.microsoft.com/office/drawing/2014/main" id="{D26080C5-3C90-4E83-992A-BE20C7281C7E}"/>
              </a:ext>
            </a:extLst>
          </p:cNvPr>
          <p:cNvPicPr>
            <a:picLocks noChangeAspect="1"/>
          </p:cNvPicPr>
          <p:nvPr/>
        </p:nvPicPr>
        <p:blipFill>
          <a:blip r:embed="rId2"/>
          <a:stretch>
            <a:fillRect/>
          </a:stretch>
        </p:blipFill>
        <p:spPr>
          <a:xfrm>
            <a:off x="1074421" y="2112486"/>
            <a:ext cx="7200000" cy="1177566"/>
          </a:xfrm>
          <a:prstGeom prst="rect">
            <a:avLst/>
          </a:prstGeom>
        </p:spPr>
      </p:pic>
      <p:pic>
        <p:nvPicPr>
          <p:cNvPr id="6" name="Picture 5">
            <a:extLst>
              <a:ext uri="{FF2B5EF4-FFF2-40B4-BE49-F238E27FC236}">
                <a16:creationId xmlns:a16="http://schemas.microsoft.com/office/drawing/2014/main" id="{E36F6538-9409-4106-9DE7-2CBBA6641D6F}"/>
              </a:ext>
            </a:extLst>
          </p:cNvPr>
          <p:cNvPicPr>
            <a:picLocks noChangeAspect="1"/>
          </p:cNvPicPr>
          <p:nvPr/>
        </p:nvPicPr>
        <p:blipFill rotWithShape="1">
          <a:blip r:embed="rId3"/>
          <a:srcRect l="2188" r="2999" b="6677"/>
          <a:stretch/>
        </p:blipFill>
        <p:spPr>
          <a:xfrm>
            <a:off x="1074421" y="3401420"/>
            <a:ext cx="7200000" cy="31095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7" y="1394478"/>
            <a:ext cx="1640945" cy="445590"/>
          </a:xfrm>
          <a:prstGeom prst="rect">
            <a:avLst/>
          </a:prstGeom>
        </p:spPr>
      </p:pic>
    </p:spTree>
    <p:extLst>
      <p:ext uri="{BB962C8B-B14F-4D97-AF65-F5344CB8AC3E}">
        <p14:creationId xmlns:p14="http://schemas.microsoft.com/office/powerpoint/2010/main" val="347637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A435-A090-46C4-A5C2-B1F205C560C8}"/>
              </a:ext>
            </a:extLst>
          </p:cNvPr>
          <p:cNvSpPr>
            <a:spLocks noGrp="1"/>
          </p:cNvSpPr>
          <p:nvPr>
            <p:ph type="title"/>
          </p:nvPr>
        </p:nvSpPr>
        <p:spPr/>
        <p:txBody>
          <a:bodyPr/>
          <a:lstStyle/>
          <a:p>
            <a:r>
              <a:rPr lang="en-IE" dirty="0"/>
              <a:t>Irish Life</a:t>
            </a:r>
          </a:p>
        </p:txBody>
      </p:sp>
      <p:pic>
        <p:nvPicPr>
          <p:cNvPr id="4" name="Content Placeholder 3">
            <a:extLst>
              <a:ext uri="{FF2B5EF4-FFF2-40B4-BE49-F238E27FC236}">
                <a16:creationId xmlns:a16="http://schemas.microsoft.com/office/drawing/2014/main" id="{FB041011-8501-4B5B-B027-435176F72807}"/>
              </a:ext>
            </a:extLst>
          </p:cNvPr>
          <p:cNvPicPr>
            <a:picLocks noGrp="1" noChangeAspect="1"/>
          </p:cNvPicPr>
          <p:nvPr>
            <p:ph idx="1"/>
          </p:nvPr>
        </p:nvPicPr>
        <p:blipFill>
          <a:blip r:embed="rId2"/>
          <a:stretch>
            <a:fillRect/>
          </a:stretch>
        </p:blipFill>
        <p:spPr>
          <a:xfrm>
            <a:off x="1109160" y="2176053"/>
            <a:ext cx="7200000" cy="1023642"/>
          </a:xfrm>
          <a:prstGeom prst="rect">
            <a:avLst/>
          </a:prstGeom>
        </p:spPr>
      </p:pic>
      <p:pic>
        <p:nvPicPr>
          <p:cNvPr id="6" name="Picture 5">
            <a:extLst>
              <a:ext uri="{FF2B5EF4-FFF2-40B4-BE49-F238E27FC236}">
                <a16:creationId xmlns:a16="http://schemas.microsoft.com/office/drawing/2014/main" id="{BE44BB40-CD7D-4FC1-8659-9427A712282A}"/>
              </a:ext>
            </a:extLst>
          </p:cNvPr>
          <p:cNvPicPr>
            <a:picLocks noChangeAspect="1"/>
          </p:cNvPicPr>
          <p:nvPr/>
        </p:nvPicPr>
        <p:blipFill rotWithShape="1">
          <a:blip r:embed="rId3"/>
          <a:srcRect l="3044" t="3151" r="2869" b="3562"/>
          <a:stretch/>
        </p:blipFill>
        <p:spPr>
          <a:xfrm>
            <a:off x="1109160" y="3371849"/>
            <a:ext cx="7200000" cy="30210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7" y="1394478"/>
            <a:ext cx="1640945" cy="445590"/>
          </a:xfrm>
          <a:prstGeom prst="rect">
            <a:avLst/>
          </a:prstGeom>
        </p:spPr>
      </p:pic>
    </p:spTree>
    <p:extLst>
      <p:ext uri="{BB962C8B-B14F-4D97-AF65-F5344CB8AC3E}">
        <p14:creationId xmlns:p14="http://schemas.microsoft.com/office/powerpoint/2010/main" val="372185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C7C9-DC67-4797-B9F7-25A373971FB5}"/>
              </a:ext>
            </a:extLst>
          </p:cNvPr>
          <p:cNvSpPr>
            <a:spLocks noGrp="1"/>
          </p:cNvSpPr>
          <p:nvPr>
            <p:ph type="title"/>
          </p:nvPr>
        </p:nvSpPr>
        <p:spPr/>
        <p:txBody>
          <a:bodyPr/>
          <a:lstStyle/>
          <a:p>
            <a:r>
              <a:rPr lang="en-IE" dirty="0"/>
              <a:t>Initial Commission vs Initial fee</a:t>
            </a:r>
          </a:p>
        </p:txBody>
      </p:sp>
      <p:graphicFrame>
        <p:nvGraphicFramePr>
          <p:cNvPr id="4" name="Content Placeholder 3">
            <a:extLst>
              <a:ext uri="{FF2B5EF4-FFF2-40B4-BE49-F238E27FC236}">
                <a16:creationId xmlns:a16="http://schemas.microsoft.com/office/drawing/2014/main" id="{306EB4F8-06CA-48F2-A2FC-E9F99F829511}"/>
              </a:ext>
            </a:extLst>
          </p:cNvPr>
          <p:cNvGraphicFramePr>
            <a:graphicFrameLocks noGrp="1"/>
          </p:cNvGraphicFramePr>
          <p:nvPr>
            <p:ph idx="1"/>
            <p:extLst>
              <p:ext uri="{D42A27DB-BD31-4B8C-83A1-F6EECF244321}">
                <p14:modId xmlns:p14="http://schemas.microsoft.com/office/powerpoint/2010/main" val="1919418144"/>
              </p:ext>
            </p:extLst>
          </p:nvPr>
        </p:nvGraphicFramePr>
        <p:xfrm>
          <a:off x="457200" y="1660124"/>
          <a:ext cx="8229600" cy="4305667"/>
        </p:xfrm>
        <a:graphic>
          <a:graphicData uri="http://schemas.openxmlformats.org/drawingml/2006/table">
            <a:tbl>
              <a:tblPr>
                <a:tableStyleId>{5C22544A-7EE6-4342-B048-85BDC9FD1C3A}</a:tableStyleId>
              </a:tblPr>
              <a:tblGrid>
                <a:gridCol w="827239">
                  <a:extLst>
                    <a:ext uri="{9D8B030D-6E8A-4147-A177-3AD203B41FA5}">
                      <a16:colId xmlns:a16="http://schemas.microsoft.com/office/drawing/2014/main" val="2850562211"/>
                    </a:ext>
                  </a:extLst>
                </a:gridCol>
                <a:gridCol w="848633">
                  <a:extLst>
                    <a:ext uri="{9D8B030D-6E8A-4147-A177-3AD203B41FA5}">
                      <a16:colId xmlns:a16="http://schemas.microsoft.com/office/drawing/2014/main" val="3390537178"/>
                    </a:ext>
                  </a:extLst>
                </a:gridCol>
                <a:gridCol w="922323">
                  <a:extLst>
                    <a:ext uri="{9D8B030D-6E8A-4147-A177-3AD203B41FA5}">
                      <a16:colId xmlns:a16="http://schemas.microsoft.com/office/drawing/2014/main" val="3758997388"/>
                    </a:ext>
                  </a:extLst>
                </a:gridCol>
                <a:gridCol w="713137">
                  <a:extLst>
                    <a:ext uri="{9D8B030D-6E8A-4147-A177-3AD203B41FA5}">
                      <a16:colId xmlns:a16="http://schemas.microsoft.com/office/drawing/2014/main" val="1984093993"/>
                    </a:ext>
                  </a:extLst>
                </a:gridCol>
                <a:gridCol w="751171">
                  <a:extLst>
                    <a:ext uri="{9D8B030D-6E8A-4147-A177-3AD203B41FA5}">
                      <a16:colId xmlns:a16="http://schemas.microsoft.com/office/drawing/2014/main" val="769151199"/>
                    </a:ext>
                  </a:extLst>
                </a:gridCol>
                <a:gridCol w="934209">
                  <a:extLst>
                    <a:ext uri="{9D8B030D-6E8A-4147-A177-3AD203B41FA5}">
                      <a16:colId xmlns:a16="http://schemas.microsoft.com/office/drawing/2014/main" val="1183155917"/>
                    </a:ext>
                  </a:extLst>
                </a:gridCol>
                <a:gridCol w="456408">
                  <a:extLst>
                    <a:ext uri="{9D8B030D-6E8A-4147-A177-3AD203B41FA5}">
                      <a16:colId xmlns:a16="http://schemas.microsoft.com/office/drawing/2014/main" val="4105642901"/>
                    </a:ext>
                  </a:extLst>
                </a:gridCol>
                <a:gridCol w="684612">
                  <a:extLst>
                    <a:ext uri="{9D8B030D-6E8A-4147-A177-3AD203B41FA5}">
                      <a16:colId xmlns:a16="http://schemas.microsoft.com/office/drawing/2014/main" val="3149043635"/>
                    </a:ext>
                  </a:extLst>
                </a:gridCol>
                <a:gridCol w="703628">
                  <a:extLst>
                    <a:ext uri="{9D8B030D-6E8A-4147-A177-3AD203B41FA5}">
                      <a16:colId xmlns:a16="http://schemas.microsoft.com/office/drawing/2014/main" val="3648227872"/>
                    </a:ext>
                  </a:extLst>
                </a:gridCol>
                <a:gridCol w="713137">
                  <a:extLst>
                    <a:ext uri="{9D8B030D-6E8A-4147-A177-3AD203B41FA5}">
                      <a16:colId xmlns:a16="http://schemas.microsoft.com/office/drawing/2014/main" val="2031383051"/>
                    </a:ext>
                  </a:extLst>
                </a:gridCol>
                <a:gridCol w="675103">
                  <a:extLst>
                    <a:ext uri="{9D8B030D-6E8A-4147-A177-3AD203B41FA5}">
                      <a16:colId xmlns:a16="http://schemas.microsoft.com/office/drawing/2014/main" val="4079717603"/>
                    </a:ext>
                  </a:extLst>
                </a:gridCol>
              </a:tblGrid>
              <a:tr h="662411">
                <a:tc>
                  <a:txBody>
                    <a:bodyPr/>
                    <a:lstStyle/>
                    <a:p>
                      <a:pPr algn="l"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Initial Allocation</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Initial to Adviser</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Net Invested for client</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€100,000 INVESTMENT</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Estimated Gross annual return</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less cost drag</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Net annual Return </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After Year 1</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After Year 5</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After Year 10</a:t>
                      </a:r>
                      <a:endParaRPr lang="en-IE" sz="800" b="1"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106135627"/>
                  </a:ext>
                </a:extLst>
              </a:tr>
              <a:tr h="331205">
                <a:tc>
                  <a:txBody>
                    <a:bodyPr/>
                    <a:lstStyle/>
                    <a:p>
                      <a:pPr algn="l" fontAlgn="b"/>
                      <a:r>
                        <a:rPr lang="en-IE" sz="800" u="none" strike="noStrike">
                          <a:effectLst/>
                        </a:rPr>
                        <a:t>Life Co</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103%</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3%</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€100,000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1.92%</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4.08%</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€104,080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€122,134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€149,167</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247340333"/>
                  </a:ext>
                </a:extLst>
              </a:tr>
              <a:tr h="331205">
                <a:tc>
                  <a:txBody>
                    <a:bodyPr/>
                    <a:lstStyle/>
                    <a:p>
                      <a:pPr algn="l" fontAlgn="b"/>
                      <a:r>
                        <a:rPr lang="en-IE" sz="800" u="none" strike="noStrike">
                          <a:effectLst/>
                        </a:rPr>
                        <a:t>Platform</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3%</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97%</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€97,000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4.71%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€101,566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€122,099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€153,693</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504690259"/>
                  </a:ext>
                </a:extLst>
              </a:tr>
              <a:tr h="331205">
                <a:tc>
                  <a:txBody>
                    <a:bodyPr/>
                    <a:lstStyle/>
                    <a:p>
                      <a:pPr algn="l" fontAlgn="b"/>
                      <a:r>
                        <a:rPr lang="en-IE" sz="800" u="none" strike="noStrike">
                          <a:effectLst/>
                        </a:rPr>
                        <a:t>Platform</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€99,000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4.71%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€103,662</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€124,616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€156,861</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1981341704"/>
                  </a:ext>
                </a:extLst>
              </a:tr>
              <a:tr h="331205">
                <a:tc>
                  <a:txBody>
                    <a:bodyPr/>
                    <a:lstStyle/>
                    <a:p>
                      <a:pPr algn="l" fontAlgn="b"/>
                      <a:r>
                        <a:rPr lang="en-IE" sz="800" u="none" strike="noStrike">
                          <a:effectLst/>
                        </a:rPr>
                        <a:t>Platform</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dirty="0">
                          <a:effectLst/>
                        </a:rPr>
                        <a:t>€99,000</a:t>
                      </a:r>
                      <a:endParaRPr lang="en-IE" sz="800" b="0" i="0" u="none" strike="noStrike" dirty="0">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4.46%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€103,415</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€123,136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€153,156</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1400798487"/>
                  </a:ext>
                </a:extLst>
              </a:tr>
              <a:tr h="331205">
                <a:tc>
                  <a:txBody>
                    <a:bodyPr/>
                    <a:lstStyle/>
                    <a:p>
                      <a:pPr algn="l"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1050" b="0" i="0" u="none" strike="noStrike" dirty="0">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dirty="0">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2199951909"/>
                  </a:ext>
                </a:extLst>
              </a:tr>
              <a:tr h="662411">
                <a:tc>
                  <a:txBody>
                    <a:bodyPr/>
                    <a:lstStyle/>
                    <a:p>
                      <a:pPr algn="l" fontAlgn="b"/>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Initial Allocation</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Initial to Adviser</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Net Invested for client</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€100,000 INVESTMENT</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Estimated Gross annual return</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less cost drag</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Net annual Return </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After Year 1</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After Year 5</a:t>
                      </a:r>
                      <a:endParaRPr lang="en-IE" sz="800" b="1"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After Year 10</a:t>
                      </a:r>
                      <a:endParaRPr lang="en-IE" sz="800" b="1"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2356141388"/>
                  </a:ext>
                </a:extLst>
              </a:tr>
              <a:tr h="331205">
                <a:tc>
                  <a:txBody>
                    <a:bodyPr/>
                    <a:lstStyle/>
                    <a:p>
                      <a:pPr algn="l" fontAlgn="b"/>
                      <a:r>
                        <a:rPr lang="en-IE" sz="800" u="none" strike="noStrike">
                          <a:effectLst/>
                        </a:rPr>
                        <a:t>Life Co</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dirty="0">
                          <a:effectLst/>
                        </a:rPr>
                        <a:t>€100,000</a:t>
                      </a:r>
                      <a:endParaRPr lang="en-IE" sz="800" b="0" i="0" u="none" strike="noStrike" dirty="0">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2.14%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3.86%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€103,860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€120,848</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€146,044</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2267436961"/>
                  </a:ext>
                </a:extLst>
              </a:tr>
              <a:tr h="331205">
                <a:tc>
                  <a:txBody>
                    <a:bodyPr/>
                    <a:lstStyle/>
                    <a:p>
                      <a:pPr algn="l" fontAlgn="b"/>
                      <a:r>
                        <a:rPr lang="en-IE" sz="800" u="none" strike="noStrike">
                          <a:effectLst/>
                        </a:rPr>
                        <a:t>Platform</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€96,000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4.71%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€100,521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€120,840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€152,108</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926186502"/>
                  </a:ext>
                </a:extLst>
              </a:tr>
              <a:tr h="331205">
                <a:tc>
                  <a:txBody>
                    <a:bodyPr/>
                    <a:lstStyle/>
                    <a:p>
                      <a:pPr algn="l" fontAlgn="b"/>
                      <a:r>
                        <a:rPr lang="en-IE" sz="800" u="none" strike="noStrike">
                          <a:effectLst/>
                        </a:rPr>
                        <a:t>Platform</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€99,000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4.71%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€103,662</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€124,616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€156,861</a:t>
                      </a:r>
                      <a:endParaRPr lang="en-IE" sz="800" b="0" i="0" u="none" strike="noStrike">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382798830"/>
                  </a:ext>
                </a:extLst>
              </a:tr>
              <a:tr h="331205">
                <a:tc>
                  <a:txBody>
                    <a:bodyPr/>
                    <a:lstStyle/>
                    <a:p>
                      <a:pPr algn="l" fontAlgn="b"/>
                      <a:r>
                        <a:rPr lang="en-IE" sz="800" u="none" strike="noStrike">
                          <a:effectLst/>
                        </a:rPr>
                        <a:t>Platform</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€99,000</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1.54%</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4.46%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€103,415</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a:effectLst/>
                        </a:rPr>
                        <a:t>€123,136</a:t>
                      </a:r>
                      <a:endParaRPr lang="en-IE" sz="800" b="0" i="0" u="none" strike="noStrike">
                        <a:solidFill>
                          <a:srgbClr val="000000"/>
                        </a:solidFill>
                        <a:effectLst/>
                        <a:latin typeface="Calibri" panose="020F0502020204030204" pitchFamily="34" charset="0"/>
                      </a:endParaRPr>
                    </a:p>
                  </a:txBody>
                  <a:tcPr marL="7135" marR="7135" marT="7135" marB="0" anchor="b"/>
                </a:tc>
                <a:tc>
                  <a:txBody>
                    <a:bodyPr/>
                    <a:lstStyle/>
                    <a:p>
                      <a:pPr algn="ctr" fontAlgn="b"/>
                      <a:r>
                        <a:rPr lang="en-IE" sz="800" u="none" strike="noStrike" dirty="0">
                          <a:effectLst/>
                        </a:rPr>
                        <a:t>€153,156</a:t>
                      </a:r>
                      <a:endParaRPr lang="en-IE" sz="800" b="0" i="0" u="none" strike="noStrike" dirty="0">
                        <a:solidFill>
                          <a:srgbClr val="000000"/>
                        </a:solidFill>
                        <a:effectLst/>
                        <a:latin typeface="Calibri" panose="020F0502020204030204" pitchFamily="34" charset="0"/>
                      </a:endParaRPr>
                    </a:p>
                  </a:txBody>
                  <a:tcPr marL="7135" marR="7135" marT="7135" marB="0" anchor="b"/>
                </a:tc>
                <a:extLst>
                  <a:ext uri="{0D108BD9-81ED-4DB2-BD59-A6C34878D82A}">
                    <a16:rowId xmlns:a16="http://schemas.microsoft.com/office/drawing/2014/main" val="1011458740"/>
                  </a:ext>
                </a:extLst>
              </a:tr>
            </a:tbl>
          </a:graphicData>
        </a:graphic>
      </p:graphicFrame>
    </p:spTree>
    <p:extLst>
      <p:ext uri="{BB962C8B-B14F-4D97-AF65-F5344CB8AC3E}">
        <p14:creationId xmlns:p14="http://schemas.microsoft.com/office/powerpoint/2010/main" val="292479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521067"/>
            <a:ext cx="8229600" cy="379944"/>
          </a:xfrm>
        </p:spPr>
        <p:txBody>
          <a:bodyPr/>
          <a:lstStyle/>
          <a:p>
            <a:endParaRPr lang="en-IE" dirty="0"/>
          </a:p>
        </p:txBody>
      </p:sp>
      <p:sp>
        <p:nvSpPr>
          <p:cNvPr id="4" name="TextBox 3">
            <a:extLst>
              <a:ext uri="{FF2B5EF4-FFF2-40B4-BE49-F238E27FC236}">
                <a16:creationId xmlns:a16="http://schemas.microsoft.com/office/drawing/2014/main" id="{3B05ACC9-E198-45E0-AAA3-DB60676C7342}"/>
              </a:ext>
            </a:extLst>
          </p:cNvPr>
          <p:cNvSpPr txBox="1"/>
          <p:nvPr/>
        </p:nvSpPr>
        <p:spPr>
          <a:xfrm>
            <a:off x="360362" y="1620000"/>
            <a:ext cx="8229237" cy="646331"/>
          </a:xfrm>
          <a:prstGeom prst="rect">
            <a:avLst/>
          </a:prstGeom>
          <a:noFill/>
          <a:ln cap="flat">
            <a:noFill/>
          </a:ln>
        </p:spPr>
        <p:txBody>
          <a:bodyPr vert="horz" wrap="square" lIns="91440" tIns="45720" rIns="91440" bIns="45720" anchor="t" anchorCtr="0" compatLnSpc="1">
            <a:spAutoFit/>
          </a:bodyPr>
          <a:lstStyle/>
          <a:p>
            <a:pPr lvl="0" defTabSz="914400">
              <a:defRPr sz="1800" b="0" i="0" u="none" strike="noStrike" kern="0" cap="none" spc="0" baseline="0">
                <a:solidFill>
                  <a:srgbClr val="000000"/>
                </a:solidFill>
                <a:uFillTx/>
              </a:defRPr>
            </a:pPr>
            <a:r>
              <a:rPr lang="en-IE" dirty="0">
                <a:solidFill>
                  <a:srgbClr val="000000"/>
                </a:solidFill>
              </a:rPr>
              <a:t>Cost analysis only one aspect of a Financial Advisor’s services nevertheless an important one</a:t>
            </a:r>
          </a:p>
        </p:txBody>
      </p:sp>
      <p:sp>
        <p:nvSpPr>
          <p:cNvPr id="5" name="TextBox 4"/>
          <p:cNvSpPr txBox="1"/>
          <p:nvPr/>
        </p:nvSpPr>
        <p:spPr>
          <a:xfrm>
            <a:off x="1116419" y="3562281"/>
            <a:ext cx="6847367" cy="1121076"/>
          </a:xfrm>
          <a:prstGeom prst="rect">
            <a:avLst/>
          </a:prstGeom>
          <a:noFill/>
          <a:ln w="25400" cmpd="sng">
            <a:gradFill flip="none" rotWithShape="1">
              <a:gsLst>
                <a:gs pos="0">
                  <a:schemeClr val="bg1"/>
                </a:gs>
                <a:gs pos="74000">
                  <a:srgbClr val="D4AD77"/>
                </a:gs>
                <a:gs pos="83000">
                  <a:srgbClr val="D4AD77"/>
                </a:gs>
                <a:gs pos="100000">
                  <a:srgbClr val="B89367"/>
                </a:gs>
              </a:gsLst>
              <a:lin ang="2700000" scaled="1"/>
              <a:tileRect/>
            </a:gradFill>
            <a:prstDash val="sysDot"/>
            <a:bevel/>
          </a:ln>
        </p:spPr>
        <p:txBody>
          <a:bodyPr wrap="square" rtlCol="0">
            <a:spAutoFit/>
          </a:bodyPr>
          <a:lstStyle/>
          <a:p>
            <a:pPr lvl="0" algn="ctr" defTabSz="914400">
              <a:lnSpc>
                <a:spcPts val="1620"/>
              </a:lnSpc>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lnSpc>
                <a:spcPts val="1620"/>
              </a:lnSpc>
              <a:defRPr sz="1800" b="0" i="0" u="none" strike="noStrike" kern="0" cap="none" spc="0" baseline="0">
                <a:solidFill>
                  <a:srgbClr val="000000"/>
                </a:solidFill>
                <a:uFillTx/>
              </a:defRPr>
            </a:pPr>
            <a:r>
              <a:rPr lang="en-IE" sz="1600" b="1" dirty="0">
                <a:solidFill>
                  <a:schemeClr val="tx1">
                    <a:lumMod val="50000"/>
                    <a:lumOff val="50000"/>
                  </a:schemeClr>
                </a:solidFill>
              </a:rPr>
              <a:t>1. Embrace and educate</a:t>
            </a:r>
          </a:p>
          <a:p>
            <a:pPr lvl="0" algn="ctr" defTabSz="914400">
              <a:lnSpc>
                <a:spcPts val="1620"/>
              </a:lnSpc>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lnSpc>
                <a:spcPts val="1620"/>
              </a:lnSpc>
              <a:defRPr sz="1800" b="0" i="0" u="none" strike="noStrike" kern="0" cap="none" spc="0" baseline="0">
                <a:solidFill>
                  <a:srgbClr val="000000"/>
                </a:solidFill>
                <a:uFillTx/>
              </a:defRPr>
            </a:pPr>
            <a:r>
              <a:rPr lang="en-IE" sz="1600" b="1" dirty="0">
                <a:solidFill>
                  <a:schemeClr val="tx1">
                    <a:lumMod val="50000"/>
                    <a:lumOff val="50000"/>
                  </a:schemeClr>
                </a:solidFill>
              </a:rPr>
              <a:t>2. Ignore</a:t>
            </a:r>
          </a:p>
          <a:p>
            <a:pPr lvl="0" algn="ctr" defTabSz="914400">
              <a:lnSpc>
                <a:spcPts val="1620"/>
              </a:lnSpc>
              <a:defRPr sz="1800" b="0" i="0" u="none" strike="noStrike" kern="0" cap="none" spc="0" baseline="0">
                <a:solidFill>
                  <a:srgbClr val="000000"/>
                </a:solidFill>
                <a:uFillTx/>
              </a:defRPr>
            </a:pPr>
            <a:endParaRPr lang="en-IE" sz="1600" b="1" dirty="0">
              <a:solidFill>
                <a:schemeClr val="tx1">
                  <a:lumMod val="50000"/>
                  <a:lumOff val="50000"/>
                </a:schemeClr>
              </a:solidFill>
            </a:endParaRPr>
          </a:p>
        </p:txBody>
      </p:sp>
      <p:grpSp>
        <p:nvGrpSpPr>
          <p:cNvPr id="11" name="Group 10"/>
          <p:cNvGrpSpPr/>
          <p:nvPr/>
        </p:nvGrpSpPr>
        <p:grpSpPr>
          <a:xfrm>
            <a:off x="4475163" y="3017080"/>
            <a:ext cx="175745" cy="315325"/>
            <a:chOff x="4475163" y="3112773"/>
            <a:chExt cx="175745" cy="315325"/>
          </a:xfrm>
        </p:grpSpPr>
        <p:sp>
          <p:nvSpPr>
            <p:cNvPr id="7" name="Chevron 6"/>
            <p:cNvSpPr/>
            <p:nvPr/>
          </p:nvSpPr>
          <p:spPr>
            <a:xfrm rot="5400000">
              <a:off x="4490414" y="3097522"/>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chemeClr val="tx1"/>
                </a:solidFill>
              </a:endParaRPr>
            </a:p>
          </p:txBody>
        </p:sp>
        <p:sp>
          <p:nvSpPr>
            <p:cNvPr id="8" name="Chevron 7"/>
            <p:cNvSpPr/>
            <p:nvPr/>
          </p:nvSpPr>
          <p:spPr>
            <a:xfrm rot="5400000">
              <a:off x="4490414" y="3267603"/>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chemeClr val="tx1"/>
                </a:solidFill>
              </a:endParaRPr>
            </a:p>
          </p:txBody>
        </p:sp>
      </p:grpSp>
      <p:sp>
        <p:nvSpPr>
          <p:cNvPr id="10" name="TextBox 9"/>
          <p:cNvSpPr txBox="1"/>
          <p:nvPr/>
        </p:nvSpPr>
        <p:spPr>
          <a:xfrm>
            <a:off x="3826231" y="2519916"/>
            <a:ext cx="1473609" cy="400110"/>
          </a:xfrm>
          <a:prstGeom prst="rect">
            <a:avLst/>
          </a:prstGeom>
          <a:noFill/>
        </p:spPr>
        <p:txBody>
          <a:bodyPr wrap="none" rtlCol="0">
            <a:spAutoFit/>
          </a:bodyPr>
          <a:lstStyle/>
          <a:p>
            <a:pPr lvl="0"/>
            <a:r>
              <a:rPr lang="en-IE" sz="2000" b="1" dirty="0">
                <a:solidFill>
                  <a:srgbClr val="000000"/>
                </a:solidFill>
              </a:rPr>
              <a:t>Two choices</a:t>
            </a:r>
          </a:p>
        </p:txBody>
      </p:sp>
      <p:grpSp>
        <p:nvGrpSpPr>
          <p:cNvPr id="12" name="Group 11"/>
          <p:cNvGrpSpPr/>
          <p:nvPr/>
        </p:nvGrpSpPr>
        <p:grpSpPr>
          <a:xfrm>
            <a:off x="4474800" y="4954557"/>
            <a:ext cx="175745" cy="315325"/>
            <a:chOff x="4475163" y="3112773"/>
            <a:chExt cx="175745" cy="315325"/>
          </a:xfrm>
        </p:grpSpPr>
        <p:sp>
          <p:nvSpPr>
            <p:cNvPr id="13" name="Chevron 12"/>
            <p:cNvSpPr/>
            <p:nvPr/>
          </p:nvSpPr>
          <p:spPr>
            <a:xfrm rot="5400000">
              <a:off x="4490414" y="3097522"/>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chemeClr val="tx1"/>
                </a:solidFill>
              </a:endParaRPr>
            </a:p>
          </p:txBody>
        </p:sp>
        <p:sp>
          <p:nvSpPr>
            <p:cNvPr id="14" name="Chevron 13"/>
            <p:cNvSpPr/>
            <p:nvPr/>
          </p:nvSpPr>
          <p:spPr>
            <a:xfrm rot="5400000">
              <a:off x="4490414" y="3267603"/>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schemeClr val="tx1"/>
                </a:solidFill>
              </a:endParaRPr>
            </a:p>
          </p:txBody>
        </p:sp>
      </p:grpSp>
      <p:sp>
        <p:nvSpPr>
          <p:cNvPr id="15" name="TextBox 14"/>
          <p:cNvSpPr txBox="1"/>
          <p:nvPr/>
        </p:nvSpPr>
        <p:spPr>
          <a:xfrm>
            <a:off x="3263502" y="5378838"/>
            <a:ext cx="2553199" cy="400110"/>
          </a:xfrm>
          <a:prstGeom prst="rect">
            <a:avLst/>
          </a:prstGeom>
          <a:noFill/>
        </p:spPr>
        <p:txBody>
          <a:bodyPr wrap="none" rtlCol="0">
            <a:spAutoFit/>
          </a:bodyPr>
          <a:lstStyle/>
          <a:p>
            <a:pPr lvl="0"/>
            <a:r>
              <a:rPr lang="en-IE" sz="2000" b="1" dirty="0">
                <a:solidFill>
                  <a:srgbClr val="000000"/>
                </a:solidFill>
              </a:rPr>
              <a:t>Consequences to both</a:t>
            </a:r>
          </a:p>
        </p:txBody>
      </p:sp>
    </p:spTree>
    <p:extLst>
      <p:ext uri="{BB962C8B-B14F-4D97-AF65-F5344CB8AC3E}">
        <p14:creationId xmlns:p14="http://schemas.microsoft.com/office/powerpoint/2010/main" val="111731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521067"/>
            <a:ext cx="8229600" cy="379944"/>
          </a:xfrm>
        </p:spPr>
        <p:txBody>
          <a:bodyPr/>
          <a:lstStyle/>
          <a:p>
            <a:r>
              <a:rPr lang="en-IE" dirty="0"/>
              <a:t>Summary</a:t>
            </a:r>
          </a:p>
        </p:txBody>
      </p:sp>
      <p:sp>
        <p:nvSpPr>
          <p:cNvPr id="5" name="Rectangle 4"/>
          <p:cNvSpPr/>
          <p:nvPr/>
        </p:nvSpPr>
        <p:spPr>
          <a:xfrm>
            <a:off x="0" y="1620000"/>
            <a:ext cx="9144000" cy="3785652"/>
          </a:xfrm>
          <a:prstGeom prst="rect">
            <a:avLst/>
          </a:prstGeom>
          <a:solidFill>
            <a:srgbClr val="B89367"/>
          </a:solidFill>
        </p:spPr>
        <p:txBody>
          <a:bodyPr wrap="square" lIns="900000" rIns="900000">
            <a:spAutoFit/>
          </a:bodyPr>
          <a:lstStyle/>
          <a:p>
            <a:pPr lvl="0" algn="ctr" defTabSz="914400">
              <a:defRPr sz="1800" b="0" i="0" u="none" strike="noStrike" kern="0" cap="none" spc="0" baseline="0">
                <a:solidFill>
                  <a:srgbClr val="000000"/>
                </a:solidFill>
                <a:uFillTx/>
              </a:defRPr>
            </a:pPr>
            <a:endParaRPr lang="en-IE" sz="2000" b="1" i="1" dirty="0">
              <a:solidFill>
                <a:schemeClr val="bg1"/>
              </a:solidFill>
            </a:endParaRPr>
          </a:p>
          <a:p>
            <a:pPr lvl="0" algn="ctr" defTabSz="914400">
              <a:defRPr sz="1800" b="0" i="0" u="none" strike="noStrike" kern="0" cap="none" spc="0" baseline="0">
                <a:solidFill>
                  <a:srgbClr val="000000"/>
                </a:solidFill>
                <a:uFillTx/>
              </a:defRPr>
            </a:pPr>
            <a:r>
              <a:rPr lang="en-IE" sz="2000" b="1" i="1" dirty="0">
                <a:solidFill>
                  <a:schemeClr val="bg1"/>
                </a:solidFill>
              </a:rPr>
              <a:t>Clarity will enable fair comparison and ultimately benefit both advisor and client</a:t>
            </a:r>
          </a:p>
          <a:p>
            <a:pPr lvl="0" algn="ctr" defTabSz="914400">
              <a:defRPr sz="1800" b="0" i="0" u="none" strike="noStrike" kern="0" cap="none" spc="0" baseline="0">
                <a:solidFill>
                  <a:srgbClr val="000000"/>
                </a:solidFill>
                <a:uFillTx/>
              </a:defRPr>
            </a:pPr>
            <a:endParaRPr lang="en-IE" sz="2000" b="1" i="1" dirty="0">
              <a:solidFill>
                <a:schemeClr val="bg1"/>
              </a:solidFill>
            </a:endParaRPr>
          </a:p>
          <a:p>
            <a:pPr lvl="0" algn="ctr" defTabSz="914400">
              <a:defRPr sz="1800" b="0" i="0" u="none" strike="noStrike" kern="0" cap="none" spc="0" baseline="0">
                <a:solidFill>
                  <a:srgbClr val="000000"/>
                </a:solidFill>
                <a:uFillTx/>
              </a:defRPr>
            </a:pPr>
            <a:r>
              <a:rPr lang="en-IE" sz="2000" b="1" i="1" dirty="0">
                <a:solidFill>
                  <a:schemeClr val="bg1"/>
                </a:solidFill>
              </a:rPr>
              <a:t>Same costs apply to funds invested in Pensions, currently no requirement for full disclosure on costs</a:t>
            </a:r>
          </a:p>
          <a:p>
            <a:pPr lvl="0" algn="ctr" defTabSz="914400">
              <a:defRPr sz="1800" b="0" i="0" u="none" strike="noStrike" kern="0" cap="none" spc="0" baseline="0">
                <a:solidFill>
                  <a:srgbClr val="000000"/>
                </a:solidFill>
                <a:uFillTx/>
              </a:defRPr>
            </a:pPr>
            <a:endParaRPr lang="en-IE" sz="2000" b="1" i="1" dirty="0">
              <a:solidFill>
                <a:schemeClr val="bg1"/>
              </a:solidFill>
            </a:endParaRPr>
          </a:p>
          <a:p>
            <a:pPr lvl="0" algn="ctr" defTabSz="914400">
              <a:defRPr sz="1800" b="0" i="0" u="none" strike="noStrike" kern="0" cap="none" spc="0" baseline="0">
                <a:solidFill>
                  <a:srgbClr val="000000"/>
                </a:solidFill>
                <a:uFillTx/>
              </a:defRPr>
            </a:pPr>
            <a:r>
              <a:rPr lang="en-IE" sz="2000" b="1" i="1" dirty="0">
                <a:solidFill>
                  <a:schemeClr val="bg1"/>
                </a:solidFill>
              </a:rPr>
              <a:t>Costs out of the box -  won’t be going back in</a:t>
            </a:r>
          </a:p>
          <a:p>
            <a:pPr lvl="0" algn="ctr" defTabSz="914400">
              <a:defRPr sz="1800" b="0" i="0" u="none" strike="noStrike" kern="0" cap="none" spc="0" baseline="0">
                <a:solidFill>
                  <a:srgbClr val="000000"/>
                </a:solidFill>
                <a:uFillTx/>
              </a:defRPr>
            </a:pPr>
            <a:endParaRPr lang="en-IE" sz="2000" b="1" i="1" dirty="0">
              <a:solidFill>
                <a:schemeClr val="bg1"/>
              </a:solidFill>
            </a:endParaRPr>
          </a:p>
          <a:p>
            <a:pPr lvl="0" algn="ctr" defTabSz="914400">
              <a:defRPr sz="1800" b="0" i="0" u="none" strike="noStrike" kern="0" cap="none" spc="0" baseline="0">
                <a:solidFill>
                  <a:srgbClr val="000000"/>
                </a:solidFill>
                <a:uFillTx/>
              </a:defRPr>
            </a:pPr>
            <a:r>
              <a:rPr lang="en-IE" sz="2000" b="1" i="1" dirty="0">
                <a:solidFill>
                  <a:schemeClr val="bg1"/>
                </a:solidFill>
              </a:rPr>
              <a:t>Test your BC’s</a:t>
            </a:r>
          </a:p>
          <a:p>
            <a:pPr lvl="0" algn="ctr" defTabSz="914400">
              <a:defRPr sz="1800" b="0" i="0" u="none" strike="noStrike" kern="0" cap="none" spc="0" baseline="0">
                <a:solidFill>
                  <a:srgbClr val="000000"/>
                </a:solidFill>
                <a:uFillTx/>
              </a:defRPr>
            </a:pPr>
            <a:endParaRPr lang="en-IE" sz="2000" b="1" i="1" dirty="0">
              <a:solidFill>
                <a:schemeClr val="bg1"/>
              </a:solidFill>
            </a:endParaRPr>
          </a:p>
          <a:p>
            <a:pPr lvl="0" algn="ctr" defTabSz="914400">
              <a:defRPr sz="1800" b="0" i="0" u="none" strike="noStrike" kern="0" cap="none" spc="0" baseline="0">
                <a:solidFill>
                  <a:srgbClr val="000000"/>
                </a:solidFill>
                <a:uFillTx/>
              </a:defRPr>
            </a:pPr>
            <a:endParaRPr lang="en-IE" sz="2000" b="1" i="1" dirty="0">
              <a:solidFill>
                <a:schemeClr val="bg1"/>
              </a:solidFill>
            </a:endParaRPr>
          </a:p>
        </p:txBody>
      </p:sp>
    </p:spTree>
    <p:extLst>
      <p:ext uri="{BB962C8B-B14F-4D97-AF65-F5344CB8AC3E}">
        <p14:creationId xmlns:p14="http://schemas.microsoft.com/office/powerpoint/2010/main" val="167536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8374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56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C8B798-6E79-4B39-A2B0-7CA36DF70E0C}"/>
              </a:ext>
            </a:extLst>
          </p:cNvPr>
          <p:cNvSpPr txBox="1"/>
          <p:nvPr/>
        </p:nvSpPr>
        <p:spPr>
          <a:xfrm>
            <a:off x="1063256" y="1620000"/>
            <a:ext cx="7315200" cy="286232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1" i="0" u="none" strike="noStrike" kern="1200" cap="none" spc="0" baseline="0" dirty="0">
                <a:solidFill>
                  <a:srgbClr val="B89367"/>
                </a:solidFill>
                <a:uFillTx/>
                <a:latin typeface="Calibri"/>
              </a:rPr>
              <a:t>Under the Radar!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4400" b="1" i="0" u="none" strike="noStrike" kern="1200" cap="none" spc="0" baseline="0" dirty="0">
                <a:solidFill>
                  <a:srgbClr val="000000"/>
                </a:solidFill>
                <a:uFillTx/>
                <a:latin typeface="Calibri"/>
              </a:rPr>
              <a:t>PRIIPs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600" b="1" i="1" u="none" strike="noStrike" kern="1200" cap="none" spc="0" baseline="0" dirty="0">
                <a:solidFill>
                  <a:srgbClr val="000000"/>
                </a:solidFill>
                <a:uFillTx/>
                <a:latin typeface="Calibri"/>
              </a:rPr>
              <a:t>P</a:t>
            </a:r>
            <a:r>
              <a:rPr lang="en-IE" sz="1600" b="0" i="1" u="none" strike="noStrike" kern="1200" cap="none" spc="0" baseline="0" dirty="0">
                <a:solidFill>
                  <a:srgbClr val="000000"/>
                </a:solidFill>
                <a:uFillTx/>
                <a:latin typeface="Calibri"/>
              </a:rPr>
              <a:t>ackaged </a:t>
            </a:r>
            <a:r>
              <a:rPr lang="en-IE" sz="1600" b="1" i="1" u="none" strike="noStrike" kern="1200" cap="none" spc="0" baseline="0" dirty="0">
                <a:solidFill>
                  <a:srgbClr val="000000"/>
                </a:solidFill>
                <a:uFillTx/>
                <a:latin typeface="Calibri"/>
              </a:rPr>
              <a:t>R</a:t>
            </a:r>
            <a:r>
              <a:rPr lang="en-IE" sz="1600" b="0" i="1" u="none" strike="noStrike" kern="1200" cap="none" spc="0" baseline="0" dirty="0">
                <a:solidFill>
                  <a:srgbClr val="000000"/>
                </a:solidFill>
                <a:uFillTx/>
                <a:latin typeface="Calibri"/>
              </a:rPr>
              <a:t>etail and </a:t>
            </a:r>
            <a:r>
              <a:rPr lang="en-IE" sz="1600" b="1" i="1" u="none" strike="noStrike" kern="1200" cap="none" spc="0" baseline="0" dirty="0">
                <a:solidFill>
                  <a:srgbClr val="000000"/>
                </a:solidFill>
                <a:uFillTx/>
                <a:latin typeface="Calibri"/>
              </a:rPr>
              <a:t>I</a:t>
            </a:r>
            <a:r>
              <a:rPr lang="en-IE" sz="1600" b="0" i="1" u="none" strike="noStrike" kern="1200" cap="none" spc="0" baseline="0" dirty="0">
                <a:solidFill>
                  <a:srgbClr val="000000"/>
                </a:solidFill>
                <a:uFillTx/>
                <a:latin typeface="Calibri"/>
              </a:rPr>
              <a:t>nsurance-Based </a:t>
            </a:r>
            <a:r>
              <a:rPr lang="en-IE" sz="1600" b="1" i="1" u="none" strike="noStrike" kern="1200" cap="none" spc="0" baseline="0" dirty="0">
                <a:solidFill>
                  <a:srgbClr val="000000"/>
                </a:solidFill>
                <a:uFillTx/>
                <a:latin typeface="Calibri"/>
              </a:rPr>
              <a:t>I</a:t>
            </a:r>
            <a:r>
              <a:rPr lang="en-IE" sz="1600" b="0" i="1" u="none" strike="noStrike" kern="1200" cap="none" spc="0" baseline="0" dirty="0">
                <a:solidFill>
                  <a:srgbClr val="000000"/>
                </a:solidFill>
                <a:uFillTx/>
                <a:latin typeface="Calibri"/>
              </a:rPr>
              <a:t>nvestment </a:t>
            </a:r>
            <a:r>
              <a:rPr lang="en-IE" sz="1600" b="1" i="1" u="none" strike="noStrike" kern="1200" cap="none" spc="0" baseline="0" dirty="0">
                <a:solidFill>
                  <a:srgbClr val="000000"/>
                </a:solidFill>
                <a:uFillTx/>
                <a:latin typeface="Calibri"/>
              </a:rPr>
              <a:t>P</a:t>
            </a:r>
            <a:r>
              <a:rPr lang="en-IE" sz="1600" b="0" i="1" u="none" strike="noStrike" kern="1200" cap="none" spc="0" baseline="0" dirty="0">
                <a:solidFill>
                  <a:srgbClr val="000000"/>
                </a:solidFill>
                <a:uFillTx/>
                <a:latin typeface="Calibri"/>
              </a:rPr>
              <a:t>roducts (PRIIPs)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600" b="0" i="1"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1600" b="0" i="1" u="none" strike="noStrike" kern="1200" cap="none" spc="0" baseline="0" dirty="0">
                <a:solidFill>
                  <a:srgbClr val="000000"/>
                </a:solidFill>
                <a:uFillTx/>
                <a:latin typeface="Calibri"/>
              </a:rPr>
              <a:t>A PRIIPs is a packaged retail and insurance-based investment product that might be subject to investment risks for retail investors.</a:t>
            </a:r>
          </a:p>
        </p:txBody>
      </p:sp>
      <p:sp>
        <p:nvSpPr>
          <p:cNvPr id="2" name="Title 1"/>
          <p:cNvSpPr>
            <a:spLocks noGrp="1"/>
          </p:cNvSpPr>
          <p:nvPr>
            <p:ph type="title"/>
          </p:nvPr>
        </p:nvSpPr>
        <p:spPr>
          <a:xfrm>
            <a:off x="360000" y="521067"/>
            <a:ext cx="8229600" cy="379944"/>
          </a:xfrm>
        </p:spPr>
        <p:txBody>
          <a:bodyPr/>
          <a:lstStyle/>
          <a:p>
            <a:endParaRPr lang="en-IE" dirty="0"/>
          </a:p>
        </p:txBody>
      </p:sp>
    </p:spTree>
    <p:extLst>
      <p:ext uri="{BB962C8B-B14F-4D97-AF65-F5344CB8AC3E}">
        <p14:creationId xmlns:p14="http://schemas.microsoft.com/office/powerpoint/2010/main" val="9420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6686F8-D98D-45EE-BFE1-99310E0BE83F}"/>
              </a:ext>
            </a:extLst>
          </p:cNvPr>
          <p:cNvSpPr txBox="1"/>
          <p:nvPr/>
        </p:nvSpPr>
        <p:spPr>
          <a:xfrm>
            <a:off x="360362" y="1620000"/>
            <a:ext cx="8485925" cy="70788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000" b="0" i="0" u="none" strike="noStrike" kern="1200" cap="none" spc="0" baseline="0" dirty="0">
                <a:solidFill>
                  <a:srgbClr val="000000"/>
                </a:solidFill>
                <a:uFillTx/>
                <a:latin typeface="Calibri"/>
              </a:rPr>
              <a:t>Under the PRIIPs Legislation product providers are required to produce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000" b="1" i="0" u="none" strike="noStrike" kern="1200" cap="none" spc="0" baseline="0" dirty="0">
                <a:solidFill>
                  <a:srgbClr val="000000"/>
                </a:solidFill>
                <a:uFillTx/>
                <a:latin typeface="Calibri"/>
              </a:rPr>
              <a:t>KIDs</a:t>
            </a:r>
            <a:r>
              <a:rPr lang="en-IE" sz="2000" b="0" i="0" u="none" strike="noStrike" kern="1200" cap="none" spc="0" baseline="0" dirty="0">
                <a:solidFill>
                  <a:srgbClr val="000000"/>
                </a:solidFill>
                <a:uFillTx/>
                <a:latin typeface="Calibri"/>
              </a:rPr>
              <a:t> (“</a:t>
            </a:r>
            <a:r>
              <a:rPr lang="en-IE" sz="2000" b="1" i="0" u="none" strike="noStrike" kern="1200" cap="none" spc="0" baseline="0" dirty="0">
                <a:solidFill>
                  <a:srgbClr val="000000"/>
                </a:solidFill>
                <a:uFillTx/>
                <a:latin typeface="Calibri"/>
              </a:rPr>
              <a:t>Key Information Documents</a:t>
            </a:r>
            <a:r>
              <a:rPr lang="en-IE" sz="2000" b="0" i="0" u="none" strike="noStrike" kern="1200" cap="none" spc="0" baseline="0" dirty="0">
                <a:solidFill>
                  <a:srgbClr val="000000"/>
                </a:solidFill>
                <a:uFillTx/>
                <a:latin typeface="Calibri"/>
              </a:rPr>
              <a:t>”) for Investment Products</a:t>
            </a:r>
          </a:p>
        </p:txBody>
      </p:sp>
      <p:sp>
        <p:nvSpPr>
          <p:cNvPr id="6" name="TextBox 5"/>
          <p:cNvSpPr txBox="1"/>
          <p:nvPr/>
        </p:nvSpPr>
        <p:spPr>
          <a:xfrm>
            <a:off x="345283" y="3285460"/>
            <a:ext cx="8399222" cy="1600438"/>
          </a:xfrm>
          <a:prstGeom prst="rect">
            <a:avLst/>
          </a:prstGeom>
          <a:noFill/>
          <a:ln w="25400" cmpd="sng">
            <a:gradFill flip="none" rotWithShape="1">
              <a:gsLst>
                <a:gs pos="0">
                  <a:schemeClr val="bg1"/>
                </a:gs>
                <a:gs pos="74000">
                  <a:srgbClr val="D4AD77"/>
                </a:gs>
                <a:gs pos="83000">
                  <a:srgbClr val="D4AD77"/>
                </a:gs>
                <a:gs pos="100000">
                  <a:srgbClr val="B89367"/>
                </a:gs>
              </a:gsLst>
              <a:lin ang="2700000" scaled="1"/>
              <a:tileRect/>
            </a:gradFill>
            <a:prstDash val="sysDot"/>
            <a:bevel/>
          </a:ln>
        </p:spPr>
        <p:txBody>
          <a:bodyPr wrap="none" rtlCol="0">
            <a:spAutoFit/>
          </a:bodyPr>
          <a:lstStyle/>
          <a:p>
            <a:pPr lvl="0" algn="ctr" defTabSz="914400">
              <a:defRPr sz="1800" b="0" i="0" u="none" strike="noStrike" kern="0" cap="none" spc="0" baseline="0">
                <a:solidFill>
                  <a:srgbClr val="000000"/>
                </a:solidFill>
                <a:uFillTx/>
              </a:defRPr>
            </a:pPr>
            <a:endParaRPr lang="en-IE" sz="1600" b="1" i="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r>
              <a:rPr lang="en-IE" b="1" i="1" dirty="0">
                <a:solidFill>
                  <a:schemeClr val="tx1">
                    <a:lumMod val="50000"/>
                    <a:lumOff val="50000"/>
                  </a:schemeClr>
                </a:solidFill>
              </a:rPr>
              <a:t>What is a KID?</a:t>
            </a:r>
            <a:endParaRPr lang="en-IE" i="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r>
              <a:rPr lang="en-IE" sz="1600" i="1" dirty="0">
                <a:solidFill>
                  <a:schemeClr val="tx1">
                    <a:lumMod val="50000"/>
                    <a:lumOff val="50000"/>
                  </a:schemeClr>
                </a:solidFill>
              </a:rPr>
              <a:t>A </a:t>
            </a:r>
            <a:r>
              <a:rPr lang="en-IE" sz="1600" b="1" i="1" dirty="0">
                <a:solidFill>
                  <a:schemeClr val="tx1">
                    <a:lumMod val="50000"/>
                    <a:lumOff val="50000"/>
                  </a:schemeClr>
                </a:solidFill>
              </a:rPr>
              <a:t>K</a:t>
            </a:r>
            <a:r>
              <a:rPr lang="en-IE" sz="1600" i="1" dirty="0">
                <a:solidFill>
                  <a:schemeClr val="tx1">
                    <a:lumMod val="50000"/>
                    <a:lumOff val="50000"/>
                  </a:schemeClr>
                </a:solidFill>
              </a:rPr>
              <a:t>ey </a:t>
            </a:r>
            <a:r>
              <a:rPr lang="en-IE" sz="1600" b="1" i="1" dirty="0">
                <a:solidFill>
                  <a:schemeClr val="tx1">
                    <a:lumMod val="50000"/>
                    <a:lumOff val="50000"/>
                  </a:schemeClr>
                </a:solidFill>
              </a:rPr>
              <a:t>I</a:t>
            </a:r>
            <a:r>
              <a:rPr lang="en-IE" sz="1600" i="1" dirty="0">
                <a:solidFill>
                  <a:schemeClr val="tx1">
                    <a:lumMod val="50000"/>
                    <a:lumOff val="50000"/>
                  </a:schemeClr>
                </a:solidFill>
              </a:rPr>
              <a:t>nformation </a:t>
            </a:r>
            <a:r>
              <a:rPr lang="en-IE" sz="1600" b="1" i="1" dirty="0">
                <a:solidFill>
                  <a:schemeClr val="tx1">
                    <a:lumMod val="50000"/>
                    <a:lumOff val="50000"/>
                  </a:schemeClr>
                </a:solidFill>
              </a:rPr>
              <a:t>D</a:t>
            </a:r>
            <a:r>
              <a:rPr lang="en-IE" sz="1600" i="1" dirty="0">
                <a:solidFill>
                  <a:schemeClr val="tx1">
                    <a:lumMod val="50000"/>
                    <a:lumOff val="50000"/>
                  </a:schemeClr>
                </a:solidFill>
              </a:rPr>
              <a:t>ocument (“KID”) is an information sheet consisting of at most three A4 pages. </a:t>
            </a:r>
          </a:p>
          <a:p>
            <a:pPr lvl="0" algn="ctr" defTabSz="914400">
              <a:defRPr sz="1800" b="0" i="0" u="none" strike="noStrike" kern="0" cap="none" spc="0" baseline="0">
                <a:solidFill>
                  <a:srgbClr val="000000"/>
                </a:solidFill>
                <a:uFillTx/>
              </a:defRPr>
            </a:pPr>
            <a:r>
              <a:rPr lang="en-IE" sz="1600" i="1" dirty="0">
                <a:solidFill>
                  <a:schemeClr val="tx1">
                    <a:lumMod val="50000"/>
                    <a:lumOff val="50000"/>
                  </a:schemeClr>
                </a:solidFill>
              </a:rPr>
              <a:t>It provides the consumer with information on the main features of the respective product. </a:t>
            </a:r>
          </a:p>
          <a:p>
            <a:pPr lvl="0" algn="ctr" defTabSz="914400">
              <a:defRPr sz="1800" b="0" i="0" u="none" strike="noStrike" kern="0" cap="none" spc="0" baseline="0">
                <a:solidFill>
                  <a:srgbClr val="000000"/>
                </a:solidFill>
                <a:uFillTx/>
              </a:defRPr>
            </a:pPr>
            <a:r>
              <a:rPr lang="en-IE" sz="1600" i="1" dirty="0">
                <a:solidFill>
                  <a:schemeClr val="tx1">
                    <a:lumMod val="50000"/>
                    <a:lumOff val="50000"/>
                  </a:schemeClr>
                </a:solidFill>
              </a:rPr>
              <a:t>Focus is on the risks, reward profile and costs associated with the product.</a:t>
            </a:r>
          </a:p>
          <a:p>
            <a:pPr lvl="0" defTabSz="914400">
              <a:defRPr sz="1800" b="0" i="0" u="none" strike="noStrike" kern="0" cap="none" spc="0" baseline="0">
                <a:solidFill>
                  <a:srgbClr val="000000"/>
                </a:solidFill>
                <a:uFillTx/>
              </a:defRPr>
            </a:pPr>
            <a:endParaRPr lang="en-IE" sz="1600" dirty="0">
              <a:solidFill>
                <a:schemeClr val="tx1">
                  <a:lumMod val="50000"/>
                  <a:lumOff val="50000"/>
                </a:schemeClr>
              </a:solidFill>
            </a:endParaRPr>
          </a:p>
        </p:txBody>
      </p:sp>
      <p:grpSp>
        <p:nvGrpSpPr>
          <p:cNvPr id="7" name="Group 6"/>
          <p:cNvGrpSpPr/>
          <p:nvPr/>
        </p:nvGrpSpPr>
        <p:grpSpPr>
          <a:xfrm>
            <a:off x="4475163" y="2495707"/>
            <a:ext cx="175745" cy="485406"/>
            <a:chOff x="4260843" y="2585524"/>
            <a:chExt cx="175745" cy="485406"/>
          </a:xfrm>
        </p:grpSpPr>
        <p:sp>
          <p:nvSpPr>
            <p:cNvPr id="8" name="Chevron 7"/>
            <p:cNvSpPr/>
            <p:nvPr/>
          </p:nvSpPr>
          <p:spPr>
            <a:xfrm rot="5400000">
              <a:off x="4276094" y="2570273"/>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9" name="Chevron 8"/>
            <p:cNvSpPr/>
            <p:nvPr/>
          </p:nvSpPr>
          <p:spPr>
            <a:xfrm rot="5400000">
              <a:off x="4276094" y="2740354"/>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0" name="Chevron 9"/>
            <p:cNvSpPr/>
            <p:nvPr/>
          </p:nvSpPr>
          <p:spPr>
            <a:xfrm rot="5400000">
              <a:off x="4276094" y="2910435"/>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grpSp>
      <p:sp>
        <p:nvSpPr>
          <p:cNvPr id="2" name="Title 1"/>
          <p:cNvSpPr>
            <a:spLocks noGrp="1"/>
          </p:cNvSpPr>
          <p:nvPr>
            <p:ph type="title"/>
          </p:nvPr>
        </p:nvSpPr>
        <p:spPr>
          <a:xfrm>
            <a:off x="360000" y="521067"/>
            <a:ext cx="8229600" cy="379944"/>
          </a:xfrm>
        </p:spPr>
        <p:txBody>
          <a:bodyPr/>
          <a:lstStyle/>
          <a:p>
            <a:endParaRPr lang="en-IE"/>
          </a:p>
        </p:txBody>
      </p:sp>
    </p:spTree>
    <p:extLst>
      <p:ext uri="{BB962C8B-B14F-4D97-AF65-F5344CB8AC3E}">
        <p14:creationId xmlns:p14="http://schemas.microsoft.com/office/powerpoint/2010/main" val="161970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DBE859-21C9-42BE-BBBB-0EEBC464A02B}"/>
              </a:ext>
            </a:extLst>
          </p:cNvPr>
          <p:cNvSpPr txBox="1"/>
          <p:nvPr/>
        </p:nvSpPr>
        <p:spPr>
          <a:xfrm>
            <a:off x="461991" y="1620000"/>
            <a:ext cx="8165805" cy="40011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000" b="1" i="0" u="none" strike="noStrike" kern="1200" cap="none" spc="0" baseline="0" dirty="0">
                <a:solidFill>
                  <a:srgbClr val="000000"/>
                </a:solidFill>
                <a:uFillTx/>
                <a:latin typeface="Calibri"/>
              </a:rPr>
              <a:t>One of the consequences of PRIIPs to Financial Advisors in Ireland</a:t>
            </a:r>
          </a:p>
        </p:txBody>
      </p:sp>
      <p:sp>
        <p:nvSpPr>
          <p:cNvPr id="2" name="TextBox 1"/>
          <p:cNvSpPr txBox="1"/>
          <p:nvPr/>
        </p:nvSpPr>
        <p:spPr>
          <a:xfrm>
            <a:off x="610163" y="2864402"/>
            <a:ext cx="7869462" cy="830997"/>
          </a:xfrm>
          <a:prstGeom prst="rect">
            <a:avLst/>
          </a:prstGeom>
          <a:noFill/>
          <a:ln w="25400" cmpd="sng">
            <a:gradFill flip="none" rotWithShape="1">
              <a:gsLst>
                <a:gs pos="0">
                  <a:schemeClr val="bg1"/>
                </a:gs>
                <a:gs pos="74000">
                  <a:srgbClr val="D4AD77"/>
                </a:gs>
                <a:gs pos="83000">
                  <a:srgbClr val="D4AD77"/>
                </a:gs>
                <a:gs pos="100000">
                  <a:srgbClr val="B89367"/>
                </a:gs>
              </a:gsLst>
              <a:lin ang="2700000" scaled="1"/>
              <a:tileRect/>
            </a:gradFill>
            <a:prstDash val="sysDot"/>
            <a:bevel/>
          </a:ln>
        </p:spPr>
        <p:txBody>
          <a:bodyPr wrap="none" rtlCol="0">
            <a:spAutoFit/>
          </a:bodyPr>
          <a:lstStyle/>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r>
              <a:rPr lang="en-IE" sz="1600" b="1" dirty="0">
                <a:solidFill>
                  <a:schemeClr val="tx1">
                    <a:lumMod val="50000"/>
                    <a:lumOff val="50000"/>
                  </a:schemeClr>
                </a:solidFill>
              </a:rPr>
              <a:t>It has forced the Life companies to provide transparency on fund costs in certain instances</a:t>
            </a: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p:txBody>
      </p:sp>
      <p:grpSp>
        <p:nvGrpSpPr>
          <p:cNvPr id="10" name="Group 9"/>
          <p:cNvGrpSpPr/>
          <p:nvPr/>
        </p:nvGrpSpPr>
        <p:grpSpPr>
          <a:xfrm>
            <a:off x="4386927" y="2105173"/>
            <a:ext cx="175745" cy="485406"/>
            <a:chOff x="4260843" y="2585524"/>
            <a:chExt cx="175745" cy="485406"/>
          </a:xfrm>
        </p:grpSpPr>
        <p:sp>
          <p:nvSpPr>
            <p:cNvPr id="6" name="Chevron 5"/>
            <p:cNvSpPr/>
            <p:nvPr/>
          </p:nvSpPr>
          <p:spPr>
            <a:xfrm rot="5400000">
              <a:off x="4276094" y="2570273"/>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7" name="Chevron 6"/>
            <p:cNvSpPr/>
            <p:nvPr/>
          </p:nvSpPr>
          <p:spPr>
            <a:xfrm rot="5400000">
              <a:off x="4276094" y="2740354"/>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8" name="Chevron 7"/>
            <p:cNvSpPr/>
            <p:nvPr/>
          </p:nvSpPr>
          <p:spPr>
            <a:xfrm rot="5400000">
              <a:off x="4276094" y="2910435"/>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grpSp>
      <p:sp>
        <p:nvSpPr>
          <p:cNvPr id="11" name="Title 10"/>
          <p:cNvSpPr>
            <a:spLocks noGrp="1"/>
          </p:cNvSpPr>
          <p:nvPr>
            <p:ph type="title"/>
          </p:nvPr>
        </p:nvSpPr>
        <p:spPr>
          <a:xfrm>
            <a:off x="360000" y="521067"/>
            <a:ext cx="8229600" cy="379944"/>
          </a:xfrm>
        </p:spPr>
        <p:txBody>
          <a:bodyPr/>
          <a:lstStyle/>
          <a:p>
            <a:endParaRPr lang="en-IE"/>
          </a:p>
        </p:txBody>
      </p:sp>
      <p:sp>
        <p:nvSpPr>
          <p:cNvPr id="3" name="TextBox 2">
            <a:extLst>
              <a:ext uri="{FF2B5EF4-FFF2-40B4-BE49-F238E27FC236}">
                <a16:creationId xmlns:a16="http://schemas.microsoft.com/office/drawing/2014/main" id="{775204EB-68A1-4D63-98E0-84A66C7B6520}"/>
              </a:ext>
            </a:extLst>
          </p:cNvPr>
          <p:cNvSpPr txBox="1"/>
          <p:nvPr/>
        </p:nvSpPr>
        <p:spPr>
          <a:xfrm>
            <a:off x="610163" y="4539691"/>
            <a:ext cx="7869462" cy="646331"/>
          </a:xfrm>
          <a:prstGeom prst="rect">
            <a:avLst/>
          </a:prstGeom>
          <a:solidFill>
            <a:srgbClr val="B89367"/>
          </a:solidFill>
        </p:spPr>
        <p:txBody>
          <a:bodyPr wrap="square" rtlCol="0">
            <a:spAutoFit/>
          </a:bodyPr>
          <a:lstStyle/>
          <a:p>
            <a:pPr algn="ctr"/>
            <a:r>
              <a:rPr lang="en-IE" dirty="0">
                <a:solidFill>
                  <a:schemeClr val="bg1"/>
                </a:solidFill>
              </a:rPr>
              <a:t>The purpose of today is to show where the details can be found and how to use them using information currently available from the life companies</a:t>
            </a:r>
          </a:p>
        </p:txBody>
      </p:sp>
    </p:spTree>
    <p:extLst>
      <p:ext uri="{BB962C8B-B14F-4D97-AF65-F5344CB8AC3E}">
        <p14:creationId xmlns:p14="http://schemas.microsoft.com/office/powerpoint/2010/main" val="93490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a:xfrm>
            <a:off x="360363" y="1620000"/>
            <a:ext cx="8229600" cy="251606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000" b="0" i="0" kern="1200">
                <a:solidFill>
                  <a:srgbClr val="B89367"/>
                </a:solidFill>
                <a:latin typeface="Arial"/>
                <a:ea typeface="+mj-ea"/>
                <a:cs typeface="Arial"/>
              </a:defRPr>
            </a:lvl1pPr>
          </a:lstStyle>
          <a:p>
            <a:r>
              <a:rPr lang="en-IE" altLang="en-US" sz="1800" dirty="0">
                <a:solidFill>
                  <a:schemeClr val="tx1">
                    <a:lumMod val="95000"/>
                    <a:lumOff val="5000"/>
                  </a:schemeClr>
                </a:solidFill>
                <a:latin typeface="Arial" charset="0"/>
                <a:ea typeface="Arial" charset="0"/>
                <a:cs typeface="Arial" charset="0"/>
              </a:rPr>
              <a:t>As of January this year all Life companies have had to made KID’s available for all investment options for non pension investments</a:t>
            </a:r>
          </a:p>
          <a:p>
            <a:endParaRPr lang="en-IE" altLang="en-US" b="1" dirty="0">
              <a:latin typeface="Arial" charset="0"/>
              <a:ea typeface="Arial" charset="0"/>
              <a:cs typeface="Arial" charset="0"/>
            </a:endParaRPr>
          </a:p>
          <a:p>
            <a:r>
              <a:rPr lang="en-IE" altLang="en-US" sz="1800" b="1" dirty="0">
                <a:latin typeface="Arial" charset="0"/>
                <a:ea typeface="Arial" charset="0"/>
                <a:cs typeface="Arial" charset="0"/>
              </a:rPr>
              <a:t>However issues remain:</a:t>
            </a:r>
          </a:p>
          <a:p>
            <a:endParaRPr lang="en-IE" altLang="en-US" sz="1800" dirty="0">
              <a:solidFill>
                <a:schemeClr val="tx1"/>
              </a:solidFill>
              <a:latin typeface="Arial" charset="0"/>
              <a:ea typeface="Arial" charset="0"/>
              <a:cs typeface="Arial" charset="0"/>
            </a:endParaRPr>
          </a:p>
          <a:p>
            <a:pPr marL="342900" indent="-342900">
              <a:buFont typeface="Wingdings" charset="2"/>
              <a:buChar char="§"/>
            </a:pPr>
            <a:r>
              <a:rPr lang="en-IE" altLang="en-US" sz="1800" dirty="0">
                <a:solidFill>
                  <a:schemeClr val="tx1"/>
                </a:solidFill>
                <a:latin typeface="Arial" charset="0"/>
                <a:ea typeface="Arial" charset="0"/>
                <a:cs typeface="Arial" charset="0"/>
              </a:rPr>
              <a:t>Not uniform</a:t>
            </a:r>
          </a:p>
          <a:p>
            <a:pPr marL="342900" indent="-342900">
              <a:buFont typeface="Wingdings" charset="2"/>
              <a:buChar char="§"/>
            </a:pPr>
            <a:r>
              <a:rPr lang="en-IE" altLang="en-US" sz="1800" dirty="0">
                <a:solidFill>
                  <a:schemeClr val="tx1"/>
                </a:solidFill>
                <a:latin typeface="Arial" charset="0"/>
                <a:ea typeface="Arial" charset="0"/>
                <a:cs typeface="Arial" charset="0"/>
              </a:rPr>
              <a:t>Complex</a:t>
            </a:r>
          </a:p>
          <a:p>
            <a:pPr marL="342900" indent="-342900">
              <a:buFont typeface="Wingdings" charset="2"/>
              <a:buChar char="§"/>
            </a:pPr>
            <a:r>
              <a:rPr lang="en-IE" altLang="en-US" sz="1800" dirty="0">
                <a:solidFill>
                  <a:schemeClr val="tx1"/>
                </a:solidFill>
                <a:latin typeface="Arial" charset="0"/>
                <a:ea typeface="Arial" charset="0"/>
                <a:cs typeface="Arial" charset="0"/>
              </a:rPr>
              <a:t>Pension’s / ARF’s</a:t>
            </a:r>
          </a:p>
        </p:txBody>
      </p:sp>
      <p:sp>
        <p:nvSpPr>
          <p:cNvPr id="2" name="Title 1"/>
          <p:cNvSpPr>
            <a:spLocks noGrp="1"/>
          </p:cNvSpPr>
          <p:nvPr>
            <p:ph type="title"/>
          </p:nvPr>
        </p:nvSpPr>
        <p:spPr/>
        <p:txBody>
          <a:bodyPr/>
          <a:lstStyle/>
          <a:p>
            <a:endParaRPr lang="en-IE"/>
          </a:p>
        </p:txBody>
      </p:sp>
    </p:spTree>
    <p:extLst>
      <p:ext uri="{BB962C8B-B14F-4D97-AF65-F5344CB8AC3E}">
        <p14:creationId xmlns:p14="http://schemas.microsoft.com/office/powerpoint/2010/main" val="199526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97720" y="3149457"/>
            <a:ext cx="4554160" cy="2556769"/>
            <a:chOff x="2027962" y="2022604"/>
            <a:chExt cx="4554160" cy="2581176"/>
          </a:xfrm>
        </p:grpSpPr>
        <p:pic>
          <p:nvPicPr>
            <p:cNvPr id="5" name="Picture 4">
              <a:extLst>
                <a:ext uri="{FF2B5EF4-FFF2-40B4-BE49-F238E27FC236}">
                  <a16:creationId xmlns:a16="http://schemas.microsoft.com/office/drawing/2014/main" id="{6469F254-BBDE-40E7-92BC-7DA7D47C24F5}"/>
                </a:ext>
              </a:extLst>
            </p:cNvPr>
            <p:cNvPicPr>
              <a:picLocks noChangeAspect="1"/>
            </p:cNvPicPr>
            <p:nvPr/>
          </p:nvPicPr>
          <p:blipFill>
            <a:blip r:embed="rId2"/>
            <a:srcRect/>
            <a:stretch>
              <a:fillRect/>
            </a:stretch>
          </p:blipFill>
          <p:spPr>
            <a:xfrm>
              <a:off x="2027962" y="2022604"/>
              <a:ext cx="4554160" cy="2581176"/>
            </a:xfrm>
            <a:prstGeom prst="rect">
              <a:avLst/>
            </a:prstGeom>
            <a:noFill/>
            <a:ln cap="flat">
              <a:noFill/>
            </a:ln>
          </p:spPr>
        </p:pic>
        <p:pic>
          <p:nvPicPr>
            <p:cNvPr id="6" name="Picture 5">
              <a:extLst>
                <a:ext uri="{FF2B5EF4-FFF2-40B4-BE49-F238E27FC236}">
                  <a16:creationId xmlns:a16="http://schemas.microsoft.com/office/drawing/2014/main" id="{6469F254-BBDE-40E7-92BC-7DA7D47C24F5}"/>
                </a:ext>
              </a:extLst>
            </p:cNvPr>
            <p:cNvPicPr>
              <a:picLocks noChangeAspect="1"/>
            </p:cNvPicPr>
            <p:nvPr/>
          </p:nvPicPr>
          <p:blipFill rotWithShape="1">
            <a:blip r:embed="rId2"/>
            <a:srcRect t="90805" r="72699"/>
            <a:stretch/>
          </p:blipFill>
          <p:spPr>
            <a:xfrm>
              <a:off x="3541329" y="3732026"/>
              <a:ext cx="573471" cy="223283"/>
            </a:xfrm>
            <a:prstGeom prst="rect">
              <a:avLst/>
            </a:prstGeom>
            <a:noFill/>
            <a:ln cap="flat">
              <a:noFill/>
            </a:ln>
          </p:spPr>
        </p:pic>
      </p:grpSp>
      <p:sp>
        <p:nvSpPr>
          <p:cNvPr id="2" name="Title 1"/>
          <p:cNvSpPr>
            <a:spLocks noGrp="1"/>
          </p:cNvSpPr>
          <p:nvPr>
            <p:ph type="title"/>
          </p:nvPr>
        </p:nvSpPr>
        <p:spPr/>
        <p:txBody>
          <a:bodyPr/>
          <a:lstStyle/>
          <a:p>
            <a:endParaRPr lang="en-IE"/>
          </a:p>
        </p:txBody>
      </p:sp>
      <p:sp>
        <p:nvSpPr>
          <p:cNvPr id="3" name="TextBox 2">
            <a:extLst>
              <a:ext uri="{FF2B5EF4-FFF2-40B4-BE49-F238E27FC236}">
                <a16:creationId xmlns:a16="http://schemas.microsoft.com/office/drawing/2014/main" id="{A72765C6-28A8-44F3-8CB8-2E35F46F7762}"/>
              </a:ext>
            </a:extLst>
          </p:cNvPr>
          <p:cNvSpPr txBox="1"/>
          <p:nvPr/>
        </p:nvSpPr>
        <p:spPr>
          <a:xfrm>
            <a:off x="1655384" y="1632154"/>
            <a:ext cx="5726504" cy="461665"/>
          </a:xfrm>
          <a:prstGeom prst="rect">
            <a:avLst/>
          </a:prstGeom>
          <a:noFill/>
        </p:spPr>
        <p:txBody>
          <a:bodyPr wrap="none" rtlCol="0">
            <a:spAutoFit/>
          </a:bodyPr>
          <a:lstStyle/>
          <a:p>
            <a:r>
              <a:rPr lang="en-IE" sz="2400" b="1" dirty="0"/>
              <a:t>Most frequent initial query from Advisors</a:t>
            </a:r>
            <a:r>
              <a:rPr lang="is-IS" sz="2400" b="1" dirty="0"/>
              <a:t>…</a:t>
            </a:r>
            <a:endParaRPr lang="en-IE" sz="2400" b="1" dirty="0"/>
          </a:p>
        </p:txBody>
      </p:sp>
      <p:grpSp>
        <p:nvGrpSpPr>
          <p:cNvPr id="7" name="Group 6"/>
          <p:cNvGrpSpPr/>
          <p:nvPr/>
        </p:nvGrpSpPr>
        <p:grpSpPr>
          <a:xfrm>
            <a:off x="4430763" y="2339556"/>
            <a:ext cx="175745" cy="485406"/>
            <a:chOff x="4260843" y="2585524"/>
            <a:chExt cx="175745" cy="485406"/>
          </a:xfrm>
        </p:grpSpPr>
        <p:sp>
          <p:nvSpPr>
            <p:cNvPr id="8" name="Chevron 7"/>
            <p:cNvSpPr/>
            <p:nvPr/>
          </p:nvSpPr>
          <p:spPr>
            <a:xfrm rot="5400000">
              <a:off x="4276094" y="2570273"/>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9" name="Chevron 8"/>
            <p:cNvSpPr/>
            <p:nvPr/>
          </p:nvSpPr>
          <p:spPr>
            <a:xfrm rot="5400000">
              <a:off x="4276094" y="2740354"/>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0" name="Chevron 9"/>
            <p:cNvSpPr/>
            <p:nvPr/>
          </p:nvSpPr>
          <p:spPr>
            <a:xfrm rot="5400000">
              <a:off x="4276094" y="2910435"/>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grpSp>
    </p:spTree>
    <p:extLst>
      <p:ext uri="{BB962C8B-B14F-4D97-AF65-F5344CB8AC3E}">
        <p14:creationId xmlns:p14="http://schemas.microsoft.com/office/powerpoint/2010/main" val="151685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rot="10800000">
            <a:off x="471378" y="1875647"/>
            <a:ext cx="8236687" cy="1323439"/>
          </a:xfrm>
          <a:prstGeom prst="rect">
            <a:avLst/>
          </a:prstGeom>
          <a:noFill/>
          <a:ln w="25400" cmpd="sng">
            <a:gradFill flip="none" rotWithShape="1">
              <a:gsLst>
                <a:gs pos="0">
                  <a:schemeClr val="bg1"/>
                </a:gs>
                <a:gs pos="74000">
                  <a:srgbClr val="D4AD77"/>
                </a:gs>
                <a:gs pos="83000">
                  <a:srgbClr val="D4AD77"/>
                </a:gs>
                <a:gs pos="100000">
                  <a:srgbClr val="B89367"/>
                </a:gs>
              </a:gsLst>
              <a:lin ang="2700000" scaled="1"/>
              <a:tileRect/>
            </a:gradFill>
            <a:prstDash val="sysDot"/>
            <a:bevel/>
          </a:ln>
        </p:spPr>
        <p:txBody>
          <a:bodyPr wrap="square" rtlCol="0">
            <a:spAutoFit/>
          </a:bodyPr>
          <a:lstStyle/>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p:txBody>
      </p:sp>
      <p:sp>
        <p:nvSpPr>
          <p:cNvPr id="4" name="TextBox 3">
            <a:extLst>
              <a:ext uri="{FF2B5EF4-FFF2-40B4-BE49-F238E27FC236}">
                <a16:creationId xmlns:a16="http://schemas.microsoft.com/office/drawing/2014/main" id="{3B05ACC9-E198-45E0-AAA3-DB60676C7342}"/>
              </a:ext>
            </a:extLst>
          </p:cNvPr>
          <p:cNvSpPr txBox="1"/>
          <p:nvPr/>
        </p:nvSpPr>
        <p:spPr>
          <a:xfrm>
            <a:off x="306835" y="1307210"/>
            <a:ext cx="8588328" cy="36933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s-IS" sz="1800" b="0" i="0" u="none" strike="noStrike" kern="1200" cap="none" spc="0" baseline="0" dirty="0">
                <a:solidFill>
                  <a:srgbClr val="000000"/>
                </a:solidFill>
                <a:uFillTx/>
                <a:latin typeface="Calibri"/>
              </a:rPr>
              <a:t>We have examined PRIIPS information available from four of the main life companies</a:t>
            </a:r>
          </a:p>
        </p:txBody>
      </p:sp>
      <p:sp>
        <p:nvSpPr>
          <p:cNvPr id="9" name="TextBox 8"/>
          <p:cNvSpPr txBox="1"/>
          <p:nvPr/>
        </p:nvSpPr>
        <p:spPr>
          <a:xfrm>
            <a:off x="1148316" y="4747167"/>
            <a:ext cx="6847367" cy="1323439"/>
          </a:xfrm>
          <a:prstGeom prst="rect">
            <a:avLst/>
          </a:prstGeom>
          <a:noFill/>
          <a:ln w="25400" cmpd="sng">
            <a:gradFill flip="none" rotWithShape="1">
              <a:gsLst>
                <a:gs pos="0">
                  <a:schemeClr val="bg1"/>
                </a:gs>
                <a:gs pos="74000">
                  <a:srgbClr val="D4AD77"/>
                </a:gs>
                <a:gs pos="83000">
                  <a:srgbClr val="D4AD77"/>
                </a:gs>
                <a:gs pos="100000">
                  <a:srgbClr val="B89367"/>
                </a:gs>
              </a:gsLst>
              <a:lin ang="2700000" scaled="1"/>
              <a:tileRect/>
            </a:gradFill>
            <a:prstDash val="sysDot"/>
            <a:bevel/>
          </a:ln>
        </p:spPr>
        <p:txBody>
          <a:bodyPr wrap="square" rtlCol="0">
            <a:spAutoFit/>
          </a:bodyPr>
          <a:lstStyle/>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r>
              <a:rPr lang="en-IE" sz="1600" b="1" dirty="0">
                <a:solidFill>
                  <a:schemeClr val="tx1">
                    <a:lumMod val="50000"/>
                    <a:lumOff val="50000"/>
                  </a:schemeClr>
                </a:solidFill>
              </a:rPr>
              <a:t>1. Annual fund costs higher than we thought</a:t>
            </a: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a:p>
            <a:pPr lvl="0" algn="ctr" defTabSz="914400">
              <a:defRPr sz="1800" b="0" i="0" u="none" strike="noStrike" kern="0" cap="none" spc="0" baseline="0">
                <a:solidFill>
                  <a:srgbClr val="000000"/>
                </a:solidFill>
                <a:uFillTx/>
              </a:defRPr>
            </a:pPr>
            <a:r>
              <a:rPr lang="en-IE" sz="1600" b="1" dirty="0">
                <a:solidFill>
                  <a:schemeClr val="tx1">
                    <a:lumMod val="50000"/>
                    <a:lumOff val="50000"/>
                  </a:schemeClr>
                </a:solidFill>
              </a:rPr>
              <a:t>2. Commission, makes clear who pays</a:t>
            </a:r>
          </a:p>
          <a:p>
            <a:pPr lvl="0" algn="ctr" defTabSz="914400">
              <a:defRPr sz="1800" b="0" i="0" u="none" strike="noStrike" kern="0" cap="none" spc="0" baseline="0">
                <a:solidFill>
                  <a:srgbClr val="000000"/>
                </a:solidFill>
                <a:uFillTx/>
              </a:defRPr>
            </a:pPr>
            <a:endParaRPr lang="en-IE" sz="1600" b="1" dirty="0">
              <a:solidFill>
                <a:schemeClr val="tx1">
                  <a:lumMod val="50000"/>
                  <a:lumOff val="50000"/>
                </a:schemeClr>
              </a:solidFill>
            </a:endParaRPr>
          </a:p>
        </p:txBody>
      </p:sp>
      <p:sp>
        <p:nvSpPr>
          <p:cNvPr id="14" name="TextBox 13"/>
          <p:cNvSpPr txBox="1"/>
          <p:nvPr/>
        </p:nvSpPr>
        <p:spPr>
          <a:xfrm>
            <a:off x="3508985" y="4152783"/>
            <a:ext cx="2126031" cy="400110"/>
          </a:xfrm>
          <a:prstGeom prst="rect">
            <a:avLst/>
          </a:prstGeom>
          <a:noFill/>
        </p:spPr>
        <p:txBody>
          <a:bodyPr wrap="none" rtlCol="0">
            <a:spAutoFit/>
          </a:bodyPr>
          <a:lstStyle/>
          <a:p>
            <a:pPr lvl="0"/>
            <a:r>
              <a:rPr lang="en-IE" sz="2000" b="1" dirty="0">
                <a:solidFill>
                  <a:srgbClr val="000000"/>
                </a:solidFill>
              </a:rPr>
              <a:t>Two main findings</a:t>
            </a:r>
          </a:p>
        </p:txBody>
      </p:sp>
      <p:sp>
        <p:nvSpPr>
          <p:cNvPr id="16" name="Title 15"/>
          <p:cNvSpPr>
            <a:spLocks noGrp="1"/>
          </p:cNvSpPr>
          <p:nvPr>
            <p:ph type="title"/>
          </p:nvPr>
        </p:nvSpPr>
        <p:spPr>
          <a:xfrm>
            <a:off x="360000" y="521067"/>
            <a:ext cx="8229600" cy="379944"/>
          </a:xfrm>
        </p:spPr>
        <p:txBody>
          <a:bodyPr/>
          <a:lstStyle/>
          <a:p>
            <a:endParaRPr lang="en-IE"/>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660" y="2188817"/>
            <a:ext cx="1083241" cy="7557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63" y="2174207"/>
            <a:ext cx="1277087" cy="7704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097" y="2337148"/>
            <a:ext cx="2462379" cy="4935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4470" y="2350460"/>
            <a:ext cx="1640945" cy="445590"/>
          </a:xfrm>
          <a:prstGeom prst="rect">
            <a:avLst/>
          </a:prstGeom>
        </p:spPr>
      </p:pic>
      <p:grpSp>
        <p:nvGrpSpPr>
          <p:cNvPr id="10" name="Group 9"/>
          <p:cNvGrpSpPr/>
          <p:nvPr/>
        </p:nvGrpSpPr>
        <p:grpSpPr>
          <a:xfrm>
            <a:off x="4484128" y="3539586"/>
            <a:ext cx="175745" cy="485406"/>
            <a:chOff x="4260843" y="2585524"/>
            <a:chExt cx="175745" cy="485406"/>
          </a:xfrm>
        </p:grpSpPr>
        <p:sp>
          <p:nvSpPr>
            <p:cNvPr id="11" name="Chevron 10"/>
            <p:cNvSpPr/>
            <p:nvPr/>
          </p:nvSpPr>
          <p:spPr>
            <a:xfrm rot="5400000">
              <a:off x="4276094" y="2570273"/>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2" name="Chevron 11"/>
            <p:cNvSpPr/>
            <p:nvPr/>
          </p:nvSpPr>
          <p:spPr>
            <a:xfrm rot="5400000">
              <a:off x="4276094" y="2740354"/>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sp>
          <p:nvSpPr>
            <p:cNvPr id="13" name="Chevron 12"/>
            <p:cNvSpPr/>
            <p:nvPr/>
          </p:nvSpPr>
          <p:spPr>
            <a:xfrm rot="5400000">
              <a:off x="4276094" y="2910435"/>
              <a:ext cx="145244" cy="175745"/>
            </a:xfrm>
            <a:prstGeom prst="chevron">
              <a:avLst/>
            </a:prstGeom>
            <a:gradFill>
              <a:gsLst>
                <a:gs pos="0">
                  <a:srgbClr val="B89367"/>
                </a:gs>
                <a:gs pos="100000">
                  <a:srgbClr val="D4AD77">
                    <a:alpha val="57255"/>
                  </a:srgbClr>
                </a:gs>
              </a:gsLst>
            </a:gradFill>
            <a:ln>
              <a:solidFill>
                <a:srgbClr val="D4AD7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solidFill>
                  <a:schemeClr val="tx1"/>
                </a:solidFill>
              </a:endParaRPr>
            </a:p>
          </p:txBody>
        </p:sp>
      </p:grpSp>
    </p:spTree>
    <p:extLst>
      <p:ext uri="{BB962C8B-B14F-4D97-AF65-F5344CB8AC3E}">
        <p14:creationId xmlns:p14="http://schemas.microsoft.com/office/powerpoint/2010/main" val="93406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B68F-D50D-4397-91C3-7166531118EE}"/>
              </a:ext>
            </a:extLst>
          </p:cNvPr>
          <p:cNvSpPr>
            <a:spLocks noGrp="1"/>
          </p:cNvSpPr>
          <p:nvPr>
            <p:ph type="title"/>
          </p:nvPr>
        </p:nvSpPr>
        <p:spPr/>
        <p:txBody>
          <a:bodyPr/>
          <a:lstStyle/>
          <a:p>
            <a:r>
              <a:rPr lang="en-IE" dirty="0"/>
              <a:t>How to find Zurich PRIIPS info</a:t>
            </a:r>
          </a:p>
        </p:txBody>
      </p:sp>
      <p:sp>
        <p:nvSpPr>
          <p:cNvPr id="3" name="Content Placeholder 2">
            <a:extLst>
              <a:ext uri="{FF2B5EF4-FFF2-40B4-BE49-F238E27FC236}">
                <a16:creationId xmlns:a16="http://schemas.microsoft.com/office/drawing/2014/main" id="{E1BF3187-39E0-46A3-8D15-01455C747535}"/>
              </a:ext>
            </a:extLst>
          </p:cNvPr>
          <p:cNvSpPr>
            <a:spLocks noGrp="1"/>
          </p:cNvSpPr>
          <p:nvPr>
            <p:ph idx="1"/>
          </p:nvPr>
        </p:nvSpPr>
        <p:spPr>
          <a:xfrm>
            <a:off x="457200" y="2681206"/>
            <a:ext cx="8229600" cy="3282117"/>
          </a:xfrm>
        </p:spPr>
        <p:txBody>
          <a:bodyPr>
            <a:normAutofit/>
          </a:bodyPr>
          <a:lstStyle/>
          <a:p>
            <a:pPr>
              <a:buFont typeface="Wingdings" charset="2"/>
              <a:buChar char="§"/>
            </a:pPr>
            <a:r>
              <a:rPr lang="en-IE" sz="1800" dirty="0"/>
              <a:t>www.Zurich.ie</a:t>
            </a:r>
          </a:p>
          <a:p>
            <a:pPr>
              <a:buFont typeface="Wingdings" charset="2"/>
              <a:buChar char="§"/>
            </a:pPr>
            <a:r>
              <a:rPr lang="en-IE" sz="1800" dirty="0"/>
              <a:t>Brokers</a:t>
            </a:r>
          </a:p>
          <a:p>
            <a:pPr>
              <a:buFont typeface="Wingdings" charset="2"/>
              <a:buChar char="§"/>
            </a:pPr>
            <a:r>
              <a:rPr lang="en-IE" sz="1800" dirty="0"/>
              <a:t>Zurich Life Broker Centre</a:t>
            </a:r>
          </a:p>
          <a:p>
            <a:pPr>
              <a:buFont typeface="Wingdings" charset="2"/>
              <a:buChar char="§"/>
            </a:pPr>
            <a:r>
              <a:rPr lang="en-IE" sz="1800" dirty="0"/>
              <a:t>PRIIPs Key Information document</a:t>
            </a:r>
          </a:p>
          <a:p>
            <a:pPr>
              <a:buFont typeface="Wingdings" charset="2"/>
              <a:buChar char="§"/>
            </a:pPr>
            <a:r>
              <a:rPr lang="en-IE" sz="1800" dirty="0" err="1"/>
              <a:t>Lifesave</a:t>
            </a:r>
            <a:r>
              <a:rPr lang="en-IE" sz="1800" dirty="0"/>
              <a:t> Investment Bond </a:t>
            </a:r>
          </a:p>
          <a:p>
            <a:pPr marL="0" indent="0">
              <a:buNone/>
            </a:pPr>
            <a:r>
              <a:rPr lang="en-IE" sz="1800" i="1" dirty="0"/>
              <a:t>      ‘Key Info Doc’   ‘Fund specific info doc’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43" y="1405908"/>
            <a:ext cx="1277087" cy="770401"/>
          </a:xfrm>
          <a:prstGeom prst="rect">
            <a:avLst/>
          </a:prstGeom>
        </p:spPr>
      </p:pic>
    </p:spTree>
    <p:extLst>
      <p:ext uri="{BB962C8B-B14F-4D97-AF65-F5344CB8AC3E}">
        <p14:creationId xmlns:p14="http://schemas.microsoft.com/office/powerpoint/2010/main" val="1092008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1194</Words>
  <Application>Microsoft Office PowerPoint</Application>
  <PresentationFormat>On-screen Show (4:3)</PresentationFormat>
  <Paragraphs>367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THE IMPLICATIONS / APPLICATION / OPPORTUNITIES OF PRIPPs / KIDS   BILL CASEY, DIRECTOR OF FINANCIAL ADVISOR SERVICES, CONEXIM  28TH MARCH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Zurich PRIIPS info</vt:lpstr>
      <vt:lpstr>Zurich</vt:lpstr>
      <vt:lpstr>Zurich</vt:lpstr>
      <vt:lpstr>Zurich</vt:lpstr>
      <vt:lpstr>New Ireland</vt:lpstr>
      <vt:lpstr>New Ireland</vt:lpstr>
      <vt:lpstr>100% Allocation 1.5% AMC (1% AMC, .5% trail)</vt:lpstr>
      <vt:lpstr>Aviva</vt:lpstr>
      <vt:lpstr>Aviva</vt:lpstr>
      <vt:lpstr>Aviva</vt:lpstr>
      <vt:lpstr>Aviva</vt:lpstr>
      <vt:lpstr>Irish Life</vt:lpstr>
      <vt:lpstr>Irish Life</vt:lpstr>
      <vt:lpstr>Irish Life</vt:lpstr>
      <vt:lpstr>Irish Life</vt:lpstr>
      <vt:lpstr>Initial Commission vs Initial fee</vt:lpstr>
      <vt:lpstr>PowerPoint Presentation</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berta julia</dc:creator>
  <cp:lastModifiedBy>Colm Nolan</cp:lastModifiedBy>
  <cp:revision>83</cp:revision>
  <cp:lastPrinted>2018-03-14T17:54:35Z</cp:lastPrinted>
  <dcterms:created xsi:type="dcterms:W3CDTF">2014-11-20T11:11:50Z</dcterms:created>
  <dcterms:modified xsi:type="dcterms:W3CDTF">2018-03-28T11:50:41Z</dcterms:modified>
</cp:coreProperties>
</file>